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4"/>
    <a:srgbClr val="000066"/>
    <a:srgbClr val="3A5047"/>
    <a:srgbClr val="EAEAEA"/>
    <a:srgbClr val="C0C0C0"/>
    <a:srgbClr val="2D385D"/>
    <a:srgbClr val="827F08"/>
    <a:srgbClr val="A894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5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136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4372AD3-8589-4839-81C9-BEB1AE34195A}"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F8F3C-1B29-449E-AF7B-8854698A0425}" type="slidenum">
              <a:rPr lang="en-GB"/>
              <a:pPr/>
              <a:t>1</a:t>
            </a:fld>
            <a:endParaRPr lang="en-GB"/>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FF46BC3-06F3-47F3-B58B-EF2C33D56672}" type="slidenum">
              <a:rPr lang="en-GB" smtClean="0"/>
              <a:pPr/>
              <a:t>16</a:t>
            </a:fld>
            <a:endParaRPr lang="en-GB"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8B2ECED-AEF1-4BA5-A1F2-416DC909FEE9}" type="slidenum">
              <a:rPr lang="en-GB" smtClean="0"/>
              <a:pPr/>
              <a:t>18</a:t>
            </a:fld>
            <a:endParaRPr lang="en-GB"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36DD078-9836-4AC2-BD53-E580E6C98931}" type="slidenum">
              <a:rPr lang="en-GB" smtClean="0"/>
              <a:pPr/>
              <a:t>20</a:t>
            </a:fld>
            <a:endParaRPr lang="en-GB"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7A79FE8-BC68-43B6-B95A-3E3B5AD109C4}" type="slidenum">
              <a:rPr lang="en-GB" smtClean="0"/>
              <a:pPr/>
              <a:t>21</a:t>
            </a:fld>
            <a:endParaRPr lang="en-GB"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E69ED47-05D3-4523-85BF-4C59B84EF546}" type="slidenum">
              <a:rPr lang="en-GB" smtClean="0"/>
              <a:pPr/>
              <a:t>25</a:t>
            </a:fld>
            <a:endParaRPr lang="en-GB"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1A848AE-7BA2-4F3B-AA6E-B0E8BC447B86}" type="slidenum">
              <a:rPr lang="en-GB" smtClean="0"/>
              <a:pPr/>
              <a:t>28</a:t>
            </a:fld>
            <a:endParaRPr lang="en-GB"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6D986A7-F728-41AD-9137-CB75253AEFD5}" type="slidenum">
              <a:rPr lang="en-GB" smtClean="0"/>
              <a:pPr/>
              <a:t>30</a:t>
            </a:fld>
            <a:endParaRPr lang="en-GB"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37B36E6-CCB5-4B18-BF07-2CD6D6B6AFF5}" type="slidenum">
              <a:rPr lang="en-GB" smtClean="0"/>
              <a:pPr/>
              <a:t>32</a:t>
            </a:fld>
            <a:endParaRPr lang="en-GB"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E17F576-A6C9-46C5-877E-5C50B96BE42F}" type="slidenum">
              <a:rPr lang="en-GB" smtClean="0"/>
              <a:pPr/>
              <a:t>33</a:t>
            </a:fld>
            <a:endParaRPr lang="en-GB"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ADD589D-0EAF-488F-A046-F53D45B2A15A}" type="slidenum">
              <a:rPr lang="en-GB" smtClean="0"/>
              <a:pPr/>
              <a:t>34</a:t>
            </a:fld>
            <a:endParaRPr lang="en-GB"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AA57212-0C0F-487C-9136-48177DF43675}" type="slidenum">
              <a:rPr lang="en-GB" smtClean="0"/>
              <a:pPr/>
              <a:t>7</a:t>
            </a:fld>
            <a:endParaRPr lang="en-GB"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9631952-D8A9-469B-87CB-94B7F2CF2415}" type="slidenum">
              <a:rPr lang="en-GB" smtClean="0"/>
              <a:pPr/>
              <a:t>35</a:t>
            </a:fld>
            <a:endParaRPr lang="en-GB"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1BD145B-1D39-4B4A-93F6-E63AB577971C}" type="slidenum">
              <a:rPr lang="en-GB" smtClean="0"/>
              <a:pPr/>
              <a:t>36</a:t>
            </a:fld>
            <a:endParaRPr lang="en-GB"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E01AAB2-6948-4564-9B58-FADD28B34BDD}" type="slidenum">
              <a:rPr lang="en-GB" smtClean="0"/>
              <a:pPr/>
              <a:t>37</a:t>
            </a:fld>
            <a:endParaRPr lang="en-GB"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1C87B4-C432-4D50-8CDA-10E4F5B11CDA}" type="slidenum">
              <a:rPr lang="en-GB" smtClean="0"/>
              <a:pPr/>
              <a:t>38</a:t>
            </a:fld>
            <a:endParaRPr lang="en-GB"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FE18A7F-DDF1-4C84-9BC7-4B9D57B5998F}" type="slidenum">
              <a:rPr lang="en-GB" smtClean="0"/>
              <a:pPr/>
              <a:t>39</a:t>
            </a:fld>
            <a:endParaRPr lang="en-GB"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6BED67-7DDC-48A4-9A79-5F25406F6ADF}" type="slidenum">
              <a:rPr lang="en-GB" smtClean="0"/>
              <a:pPr/>
              <a:t>40</a:t>
            </a:fld>
            <a:endParaRPr lang="en-GB"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CE8E0EE-C7B2-41B7-9D06-D929B74B929B}" type="slidenum">
              <a:rPr lang="en-GB" smtClean="0"/>
              <a:pPr/>
              <a:t>41</a:t>
            </a:fld>
            <a:endParaRPr lang="en-GB"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7E9263D-BA49-41FC-95EB-0DC7B90A7A68}" type="slidenum">
              <a:rPr lang="en-GB" smtClean="0"/>
              <a:pPr/>
              <a:t>42</a:t>
            </a:fld>
            <a:endParaRPr lang="en-GB"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55E5265-0496-4A4E-BAF4-A5E11AF720F7}" type="slidenum">
              <a:rPr lang="en-GB" smtClean="0"/>
              <a:pPr/>
              <a:t>43</a:t>
            </a:fld>
            <a:endParaRPr lang="en-GB"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p:spPr>
        <p:txBody>
          <a:bodyPr/>
          <a:lstStyle/>
          <a:p>
            <a:fld id="{68F5E340-E681-47E3-9327-9DC3AC2C9534}" type="slidenum">
              <a:rPr lang="en-GB" smtClean="0"/>
              <a:pPr/>
              <a:t>44</a:t>
            </a:fld>
            <a:endParaRPr lang="en-GB" smtClean="0"/>
          </a:p>
        </p:txBody>
      </p:sp>
      <p:sp>
        <p:nvSpPr>
          <p:cNvPr id="286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8676" name="Rectangle 2"/>
          <p:cNvSpPr>
            <a:spLocks noChangeArrowheads="1"/>
          </p:cNvSpPr>
          <p:nvPr>
            <p:ph type="body"/>
          </p:nvPr>
        </p:nvSpPr>
        <p:spPr>
          <a:xfrm>
            <a:off x="685800" y="4343400"/>
            <a:ext cx="5483225" cy="4205288"/>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1B6F3A2-B805-4222-A0D2-150321C0AEFA}" type="slidenum">
              <a:rPr lang="en-GB" smtClean="0"/>
              <a:pPr/>
              <a:t>8</a:t>
            </a:fld>
            <a:endParaRPr lang="en-GB"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A9DF4B9-7317-4CFD-ACD6-C5E76E50D5DC}" type="slidenum">
              <a:rPr lang="en-GB" smtClean="0"/>
              <a:pPr/>
              <a:t>9</a:t>
            </a:fld>
            <a:endParaRPr lang="en-GB"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94AC135-91AC-4C94-8CAA-01BE9B238C46}" type="slidenum">
              <a:rPr lang="en-GB" smtClean="0"/>
              <a:pPr/>
              <a:t>10</a:t>
            </a:fld>
            <a:endParaRPr lang="en-GB"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8DA4D8-6564-4F3F-9C19-60D7612DE515}" type="slidenum">
              <a:rPr lang="en-GB" smtClean="0"/>
              <a:pPr/>
              <a:t>11</a:t>
            </a:fld>
            <a:endParaRPr lang="en-GB"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3EE8730-2730-4667-B825-2132A6883EAC}" type="slidenum">
              <a:rPr lang="en-GB" smtClean="0"/>
              <a:pPr/>
              <a:t>12</a:t>
            </a:fld>
            <a:endParaRPr lang="en-GB"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E68E6A3-9B9F-467B-8985-B4379BD9D0DF}" type="slidenum">
              <a:rPr lang="en-GB" smtClean="0"/>
              <a:pPr/>
              <a:t>14</a:t>
            </a:fld>
            <a:endParaRPr lang="en-GB"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40119F2-9499-4E73-9E33-B42EEA896B01}" type="slidenum">
              <a:rPr lang="en-GB" smtClean="0"/>
              <a:pPr/>
              <a:t>15</a:t>
            </a:fld>
            <a:endParaRPr lang="en-GB"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9E3DFA-81C0-414A-A5CC-2B6459E55666}"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5C9B4F-51D1-4D1E-B60E-F92E38B26181}"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BFC221-322E-412D-9BF9-9769182DF9A1}"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C8F26CFE-A8DB-4E9D-9D6B-CEE2F198E9A2}"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49F521-4D40-47A1-9DF1-30BD4DE10D36}"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D3B751-DFEE-4394-B4A7-17CB28070C49}"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A6B80C3-A8FB-4FFD-8687-089805846C66}"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177FE508-6D26-4535-A88A-F3491188681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E8E892-E4F7-4EE0-AB16-F3B0FD94B64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260638-0116-454C-B943-9D65FF7D8047}"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CAB395C-E32E-44E1-A61E-B7B91DC958E3}"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81C2977-2CDF-429F-B939-09AFE36A4420}"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p:txBody>
          <a:bodyPr/>
          <a:lstStyle/>
          <a:p>
            <a:r>
              <a:rPr lang="en-US" dirty="0" smtClean="0"/>
              <a:t>5.5 Variation and Evolution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251520" y="332656"/>
            <a:ext cx="6491288" cy="6264275"/>
          </a:xfrm>
        </p:spPr>
        <p:txBody>
          <a:bodyPr/>
          <a:lstStyle/>
          <a:p>
            <a:pPr marL="609600" indent="-609600" eaLnBrk="1" hangingPunct="1">
              <a:buFontTx/>
              <a:buAutoNum type="arabicPeriod" startAt="3"/>
            </a:pPr>
            <a:r>
              <a:rPr lang="en-GB" sz="2800" b="1" dirty="0" smtClean="0"/>
              <a:t>There is inheritance of traits.</a:t>
            </a:r>
            <a:r>
              <a:rPr lang="en-GB" sz="2800" dirty="0" smtClean="0"/>
              <a:t/>
            </a:r>
            <a:br>
              <a:rPr lang="en-GB" sz="2800" dirty="0" smtClean="0"/>
            </a:br>
            <a:r>
              <a:rPr lang="en-GB" sz="2800" dirty="0" smtClean="0"/>
              <a:t>The surviving brown beetles have brown baby beetles because this trait has a genetic basis. </a:t>
            </a:r>
          </a:p>
          <a:p>
            <a:pPr marL="609600" indent="-609600" eaLnBrk="1" hangingPunct="1">
              <a:buFontTx/>
              <a:buNone/>
            </a:pPr>
            <a:r>
              <a:rPr lang="en-GB" sz="2800" dirty="0" smtClean="0"/>
              <a:t> </a:t>
            </a:r>
          </a:p>
          <a:p>
            <a:pPr marL="609600" indent="-609600" eaLnBrk="1" hangingPunct="1">
              <a:buFontTx/>
              <a:buAutoNum type="arabicPeriod" startAt="4"/>
            </a:pPr>
            <a:r>
              <a:rPr lang="en-GB" sz="2800" b="1" dirty="0" smtClean="0"/>
              <a:t>End result:</a:t>
            </a:r>
            <a:r>
              <a:rPr lang="en-GB" sz="2800" dirty="0" smtClean="0"/>
              <a:t/>
            </a:r>
            <a:br>
              <a:rPr lang="en-GB" sz="2800" dirty="0" smtClean="0"/>
            </a:br>
            <a:r>
              <a:rPr lang="en-GB" sz="2800" dirty="0" smtClean="0"/>
              <a:t>The more advantageous trait, brown coloration, which allows the beetle to have more offspring, becomes more common in the population. If this process continues, eventually, all individuals in the population will be brown. </a:t>
            </a:r>
          </a:p>
          <a:p>
            <a:pPr marL="609600" indent="-609600" eaLnBrk="1" hangingPunct="1"/>
            <a:endParaRPr lang="en-GB" sz="2800" dirty="0" smtClean="0"/>
          </a:p>
        </p:txBody>
      </p:sp>
      <p:pic>
        <p:nvPicPr>
          <p:cNvPr id="15365" name="Picture 5" descr="Heredity of the traits of the beetles who survive"/>
          <p:cNvPicPr>
            <a:picLocks noChangeAspect="1" noChangeArrowheads="1"/>
          </p:cNvPicPr>
          <p:nvPr/>
        </p:nvPicPr>
        <p:blipFill>
          <a:blip r:embed="rId3" cstate="print"/>
          <a:srcRect/>
          <a:stretch>
            <a:fillRect/>
          </a:stretch>
        </p:blipFill>
        <p:spPr bwMode="auto">
          <a:xfrm>
            <a:off x="7056438" y="404813"/>
            <a:ext cx="2087562" cy="2087562"/>
          </a:xfrm>
          <a:prstGeom prst="rect">
            <a:avLst/>
          </a:prstGeom>
          <a:noFill/>
          <a:ln w="9525">
            <a:noFill/>
            <a:miter lim="800000"/>
            <a:headEnd/>
            <a:tailEnd/>
          </a:ln>
        </p:spPr>
      </p:pic>
      <p:pic>
        <p:nvPicPr>
          <p:cNvPr id="15367" name="Picture 7" descr="Eventually, the advantageous trait dominates"/>
          <p:cNvPicPr>
            <a:picLocks noChangeAspect="1" noChangeArrowheads="1"/>
          </p:cNvPicPr>
          <p:nvPr/>
        </p:nvPicPr>
        <p:blipFill>
          <a:blip r:embed="rId4" cstate="print"/>
          <a:srcRect/>
          <a:stretch>
            <a:fillRect/>
          </a:stretch>
        </p:blipFill>
        <p:spPr bwMode="auto">
          <a:xfrm>
            <a:off x="6877050" y="4005263"/>
            <a:ext cx="2089150" cy="208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914400" y="1268413"/>
            <a:ext cx="8229600" cy="4830762"/>
          </a:xfrm>
        </p:spPr>
        <p:txBody>
          <a:bodyPr/>
          <a:lstStyle/>
          <a:p>
            <a:pPr eaLnBrk="1" hangingPunct="1">
              <a:buFontTx/>
              <a:buNone/>
            </a:pPr>
            <a:r>
              <a:rPr lang="en-GB" smtClean="0"/>
              <a:t>	If you have variation, differential reproduction, and heredity, you will have evolution by natural selection as an outcome. It is as simple as that.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Genetic drift"/>
          <p:cNvPicPr>
            <a:picLocks noChangeAspect="1" noChangeArrowheads="1"/>
          </p:cNvPicPr>
          <p:nvPr/>
        </p:nvPicPr>
        <p:blipFill>
          <a:blip r:embed="rId3" cstate="print"/>
          <a:srcRect/>
          <a:stretch>
            <a:fillRect/>
          </a:stretch>
        </p:blipFill>
        <p:spPr bwMode="auto">
          <a:xfrm>
            <a:off x="5436096" y="2329402"/>
            <a:ext cx="3456582" cy="1675662"/>
          </a:xfrm>
          <a:prstGeom prst="rect">
            <a:avLst/>
          </a:prstGeom>
          <a:noFill/>
          <a:ln w="9525">
            <a:noFill/>
            <a:miter lim="800000"/>
            <a:headEnd/>
            <a:tailEnd/>
          </a:ln>
        </p:spPr>
      </p:pic>
      <p:sp>
        <p:nvSpPr>
          <p:cNvPr id="19459" name="Rectangle 3"/>
          <p:cNvSpPr>
            <a:spLocks noGrp="1" noChangeArrowheads="1"/>
          </p:cNvSpPr>
          <p:nvPr>
            <p:ph type="body" idx="1"/>
          </p:nvPr>
        </p:nvSpPr>
        <p:spPr>
          <a:xfrm>
            <a:off x="179512" y="1628800"/>
            <a:ext cx="8352928" cy="4824536"/>
          </a:xfrm>
        </p:spPr>
        <p:txBody>
          <a:bodyPr>
            <a:normAutofit lnSpcReduction="10000"/>
          </a:bodyPr>
          <a:lstStyle/>
          <a:p>
            <a:pPr eaLnBrk="1" hangingPunct="1">
              <a:lnSpc>
                <a:spcPct val="90000"/>
              </a:lnSpc>
            </a:pPr>
            <a:r>
              <a:rPr lang="en-GB" sz="2800" dirty="0" smtClean="0"/>
              <a:t>In each generation, some individuals may, just by chance, leave behind a few more descendents (and genes, of course!) than other individuals. </a:t>
            </a:r>
          </a:p>
          <a:p>
            <a:pPr eaLnBrk="1" hangingPunct="1">
              <a:lnSpc>
                <a:spcPct val="90000"/>
              </a:lnSpc>
            </a:pPr>
            <a:endParaRPr lang="en-GB" sz="2800" dirty="0" smtClean="0"/>
          </a:p>
          <a:p>
            <a:pPr eaLnBrk="1" hangingPunct="1">
              <a:lnSpc>
                <a:spcPct val="90000"/>
              </a:lnSpc>
            </a:pPr>
            <a:endParaRPr lang="en-GB" sz="2800" dirty="0" smtClean="0"/>
          </a:p>
          <a:p>
            <a:pPr eaLnBrk="1" hangingPunct="1">
              <a:lnSpc>
                <a:spcPct val="90000"/>
              </a:lnSpc>
            </a:pPr>
            <a:endParaRPr lang="en-GB" sz="2800" dirty="0" smtClean="0"/>
          </a:p>
          <a:p>
            <a:pPr eaLnBrk="1" hangingPunct="1">
              <a:lnSpc>
                <a:spcPct val="90000"/>
              </a:lnSpc>
            </a:pPr>
            <a:r>
              <a:rPr lang="en-GB" sz="2800" dirty="0" smtClean="0"/>
              <a:t>The genes of the next generation will be the genes of the "lucky" individuals, not necessarily the healthier or "better" individuals. </a:t>
            </a:r>
          </a:p>
          <a:p>
            <a:pPr eaLnBrk="1" hangingPunct="1">
              <a:lnSpc>
                <a:spcPct val="90000"/>
              </a:lnSpc>
            </a:pPr>
            <a:r>
              <a:rPr lang="en-GB" sz="2800" dirty="0" smtClean="0"/>
              <a:t>That, in a nutshell, is genetic drift. It happens to ALL populations — there's no avoiding the vagaries of chance.</a:t>
            </a:r>
          </a:p>
        </p:txBody>
      </p:sp>
      <p:sp>
        <p:nvSpPr>
          <p:cNvPr id="19458" name="Rectangle 2"/>
          <p:cNvSpPr>
            <a:spLocks noGrp="1" noChangeArrowheads="1"/>
          </p:cNvSpPr>
          <p:nvPr>
            <p:ph type="title"/>
          </p:nvPr>
        </p:nvSpPr>
        <p:spPr/>
        <p:txBody>
          <a:bodyPr/>
          <a:lstStyle/>
          <a:p>
            <a:pPr eaLnBrk="1" hangingPunct="1">
              <a:defRPr/>
            </a:pPr>
            <a:r>
              <a:rPr lang="en-GB" smtClean="0"/>
              <a:t>Genetic Drift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GB" smtClean="0"/>
              <a:t>Mutations</a:t>
            </a:r>
          </a:p>
        </p:txBody>
      </p:sp>
      <p:sp>
        <p:nvSpPr>
          <p:cNvPr id="27651" name="Rectangle 3"/>
          <p:cNvSpPr>
            <a:spLocks noGrp="1" noChangeArrowheads="1"/>
          </p:cNvSpPr>
          <p:nvPr>
            <p:ph type="body" idx="1"/>
          </p:nvPr>
        </p:nvSpPr>
        <p:spPr/>
        <p:txBody>
          <a:bodyPr/>
          <a:lstStyle/>
          <a:p>
            <a:pPr eaLnBrk="1" hangingPunct="1"/>
            <a:r>
              <a:rPr lang="en-GB" sz="2800" smtClean="0"/>
              <a:t>Mutations cause small changes on genes</a:t>
            </a:r>
          </a:p>
          <a:p>
            <a:pPr eaLnBrk="1" hangingPunct="1"/>
            <a:r>
              <a:rPr lang="en-GB" sz="2800" smtClean="0"/>
              <a:t>They are the source of variation on which natural selection acts</a:t>
            </a:r>
          </a:p>
          <a:p>
            <a:pPr eaLnBrk="1" hangingPunct="1"/>
            <a:r>
              <a:rPr lang="en-GB" sz="2800" smtClean="0"/>
              <a:t>Mutations increase the number of alleles</a:t>
            </a:r>
          </a:p>
          <a:p>
            <a:pPr eaLnBrk="1" hangingPunct="1">
              <a:buFontTx/>
              <a:buNone/>
            </a:pPr>
            <a:r>
              <a:rPr lang="en-GB" sz="2800" smtClean="0"/>
              <a:t>	(therefore size of gene pool)</a:t>
            </a:r>
          </a:p>
          <a:p>
            <a:pPr eaLnBrk="1" hangingPunct="1"/>
            <a:r>
              <a:rPr lang="en-GB" sz="2800" smtClean="0"/>
              <a:t>A gene mutation may change an aspect of the organism.</a:t>
            </a:r>
          </a:p>
          <a:p>
            <a:pPr eaLnBrk="1" hangingPunct="1"/>
            <a:r>
              <a:rPr lang="en-GB" sz="2800" smtClean="0"/>
              <a:t>If this is advantageous to fitness, the frequency of that allele in the population will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smtClean="0"/>
              <a:t>Small populations</a:t>
            </a:r>
          </a:p>
        </p:txBody>
      </p:sp>
      <p:sp>
        <p:nvSpPr>
          <p:cNvPr id="11267" name="Rectangle 3"/>
          <p:cNvSpPr>
            <a:spLocks noGrp="1" noChangeArrowheads="1"/>
          </p:cNvSpPr>
          <p:nvPr>
            <p:ph type="body" idx="1"/>
          </p:nvPr>
        </p:nvSpPr>
        <p:spPr/>
        <p:txBody>
          <a:bodyPr/>
          <a:lstStyle/>
          <a:p>
            <a:pPr eaLnBrk="1" hangingPunct="1"/>
            <a:r>
              <a:rPr lang="en-GB" smtClean="0"/>
              <a:t>Large populations have large gene pools</a:t>
            </a:r>
          </a:p>
          <a:p>
            <a:pPr eaLnBrk="1" hangingPunct="1"/>
            <a:r>
              <a:rPr lang="en-GB" smtClean="0"/>
              <a:t>So chance of losing an allele from the pool (by drift) is lessened.</a:t>
            </a:r>
          </a:p>
          <a:p>
            <a:pPr eaLnBrk="1" hangingPunct="1"/>
            <a:endParaRPr lang="en-GB" smtClean="0"/>
          </a:p>
          <a:p>
            <a:pPr eaLnBrk="1" hangingPunct="1">
              <a:buFontTx/>
              <a:buNone/>
            </a:pPr>
            <a:r>
              <a:rPr lang="en-GB" smtClean="0"/>
              <a:t>E.g. 10% of the pop have an allele</a:t>
            </a:r>
          </a:p>
          <a:p>
            <a:pPr eaLnBrk="1" hangingPunct="1">
              <a:buFontTx/>
              <a:buNone/>
            </a:pPr>
            <a:r>
              <a:rPr lang="en-GB" smtClean="0"/>
              <a:t>If pop =10 only 1 has it</a:t>
            </a:r>
          </a:p>
          <a:p>
            <a:pPr eaLnBrk="1" hangingPunct="1">
              <a:buFontTx/>
              <a:buNone/>
            </a:pPr>
            <a:r>
              <a:rPr lang="en-GB" smtClean="0"/>
              <a:t>If pop = 1000, 100 have it, less likely to die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914400" y="404813"/>
            <a:ext cx="8229600" cy="5616575"/>
          </a:xfrm>
        </p:spPr>
        <p:txBody>
          <a:bodyPr/>
          <a:lstStyle/>
          <a:p>
            <a:pPr eaLnBrk="1" hangingPunct="1"/>
            <a:r>
              <a:rPr lang="en-GB" smtClean="0"/>
              <a:t>Similar effect happens when individuals migrate and set up a new population</a:t>
            </a:r>
          </a:p>
          <a:p>
            <a:pPr eaLnBrk="1" hangingPunct="1"/>
            <a:endParaRPr lang="en-GB" smtClean="0"/>
          </a:p>
          <a:p>
            <a:pPr eaLnBrk="1" hangingPunct="1"/>
            <a:r>
              <a:rPr lang="en-GB" smtClean="0"/>
              <a:t>Alleles they carry may be a random selection of the gene pool</a:t>
            </a:r>
          </a:p>
          <a:p>
            <a:pPr eaLnBrk="1" hangingPunct="1"/>
            <a:r>
              <a:rPr lang="en-GB" smtClean="0"/>
              <a:t>But if one or two carry a rare gene, as the new population is small it will represent a large % and will be amplified as the population grows:</a:t>
            </a:r>
          </a:p>
          <a:p>
            <a:pPr eaLnBrk="1" hangingPunct="1">
              <a:buFontTx/>
              <a:buNone/>
            </a:pPr>
            <a:r>
              <a:rPr lang="en-GB" smtClean="0"/>
              <a:t>	</a:t>
            </a:r>
            <a:r>
              <a:rPr lang="en-GB" b="1" smtClean="0"/>
              <a:t>Founder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4763"/>
            <a:ext cx="9139238" cy="6862763"/>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p:txBody>
          <a:bodyPr/>
          <a:lstStyle/>
          <a:p>
            <a:pPr eaLnBrk="1" hangingPunct="1">
              <a:defRPr/>
            </a:pPr>
            <a:r>
              <a:rPr lang="en-GB" smtClean="0"/>
              <a:t>Evolution in Action</a:t>
            </a:r>
          </a:p>
        </p:txBody>
      </p:sp>
      <p:sp>
        <p:nvSpPr>
          <p:cNvPr id="14339"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Adapting to change</a:t>
            </a:r>
          </a:p>
        </p:txBody>
      </p:sp>
      <p:sp>
        <p:nvSpPr>
          <p:cNvPr id="15363" name="Content Placeholder 2"/>
          <p:cNvSpPr>
            <a:spLocks noGrp="1"/>
          </p:cNvSpPr>
          <p:nvPr>
            <p:ph idx="1"/>
          </p:nvPr>
        </p:nvSpPr>
        <p:spPr>
          <a:xfrm>
            <a:off x="457200" y="1455738"/>
            <a:ext cx="8229600" cy="4830762"/>
          </a:xfrm>
        </p:spPr>
        <p:txBody>
          <a:bodyPr/>
          <a:lstStyle/>
          <a:p>
            <a:pPr eaLnBrk="1" hangingPunct="1"/>
            <a:r>
              <a:rPr lang="en-GB" smtClean="0"/>
              <a:t>Individuals that are not well adapted may die</a:t>
            </a:r>
          </a:p>
          <a:p>
            <a:pPr eaLnBrk="1" hangingPunct="1"/>
            <a:endParaRPr lang="en-GB" smtClean="0"/>
          </a:p>
          <a:p>
            <a:pPr eaLnBrk="1" hangingPunct="1"/>
            <a:r>
              <a:rPr lang="en-GB" smtClean="0"/>
              <a:t>‘Survival of the fittest’</a:t>
            </a:r>
          </a:p>
          <a:p>
            <a:pPr eaLnBrk="1" hangingPunct="1"/>
            <a:endParaRPr lang="en-GB" smtClean="0"/>
          </a:p>
          <a:p>
            <a:pPr eaLnBrk="1" hangingPunct="1"/>
            <a:r>
              <a:rPr lang="en-GB" smtClean="0"/>
              <a:t>Natural selection</a:t>
            </a:r>
          </a:p>
          <a:p>
            <a:pPr eaLnBrk="1" hangingPunct="1"/>
            <a:endParaRPr lang="en-GB" smtClean="0"/>
          </a:p>
          <a:p>
            <a:pPr eaLnBrk="1" hangingPunct="1"/>
            <a:r>
              <a:rPr lang="en-GB" smtClean="0"/>
              <a:t>Result of changing </a:t>
            </a:r>
            <a:r>
              <a:rPr lang="en-GB" b="1" smtClean="0"/>
              <a:t>selection pressures</a:t>
            </a: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variation?</a:t>
            </a:r>
            <a:endParaRPr lang="en-GB" dirty="0"/>
          </a:p>
        </p:txBody>
      </p:sp>
      <p:sp>
        <p:nvSpPr>
          <p:cNvPr id="3" name="Content Placeholder 2"/>
          <p:cNvSpPr>
            <a:spLocks noGrp="1"/>
          </p:cNvSpPr>
          <p:nvPr>
            <p:ph sz="quarter" idx="1"/>
          </p:nvPr>
        </p:nvSpPr>
        <p:spPr/>
        <p:txBody>
          <a:bodyPr/>
          <a:lstStyle/>
          <a:p>
            <a:r>
              <a:rPr lang="en-GB" dirty="0" smtClean="0"/>
              <a:t>Define Variation…</a:t>
            </a:r>
          </a:p>
          <a:p>
            <a:endParaRPr lang="en-GB" dirty="0"/>
          </a:p>
          <a:p>
            <a:r>
              <a:rPr lang="en-GB" dirty="0" smtClean="0"/>
              <a:t>What controls variation in a population?</a:t>
            </a:r>
          </a:p>
          <a:p>
            <a:pPr lvl="1"/>
            <a:r>
              <a:rPr lang="en-GB" dirty="0" smtClean="0"/>
              <a:t>Most characteristics are controlled by multiple genes</a:t>
            </a:r>
          </a:p>
          <a:p>
            <a:pPr lvl="1"/>
            <a:endParaRPr lang="en-GB" dirty="0" smtClean="0"/>
          </a:p>
          <a:p>
            <a:r>
              <a:rPr lang="en-GB" dirty="0" smtClean="0"/>
              <a:t>Any character that shows a gradation from one extreme found in the population to the other is called </a:t>
            </a:r>
            <a:r>
              <a:rPr lang="en-GB" b="1" dirty="0" smtClean="0"/>
              <a:t>continuous variation</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GB" smtClean="0"/>
              <a:t>Adapting to change</a:t>
            </a:r>
          </a:p>
        </p:txBody>
      </p:sp>
      <p:sp>
        <p:nvSpPr>
          <p:cNvPr id="31747" name="Rectangle 3"/>
          <p:cNvSpPr>
            <a:spLocks noGrp="1" noChangeArrowheads="1"/>
          </p:cNvSpPr>
          <p:nvPr>
            <p:ph type="body" idx="1"/>
          </p:nvPr>
        </p:nvSpPr>
        <p:spPr>
          <a:xfrm>
            <a:off x="457200" y="1527175"/>
            <a:ext cx="8229600" cy="4830763"/>
          </a:xfrm>
        </p:spPr>
        <p:txBody>
          <a:bodyPr/>
          <a:lstStyle/>
          <a:p>
            <a:pPr eaLnBrk="1" hangingPunct="1"/>
            <a:r>
              <a:rPr lang="en-GB" sz="2800" smtClean="0"/>
              <a:t>Malpeque Bay Oysters are a classical example.</a:t>
            </a:r>
          </a:p>
          <a:p>
            <a:pPr eaLnBrk="1" hangingPunct="1"/>
            <a:r>
              <a:rPr lang="en-GB" sz="2800" smtClean="0"/>
              <a:t>Huge oyster population</a:t>
            </a:r>
          </a:p>
          <a:p>
            <a:pPr eaLnBrk="1" hangingPunct="1"/>
            <a:r>
              <a:rPr lang="en-GB" sz="2800" smtClean="0"/>
              <a:t>In 1915, disease hit, pus filled blisters all but wiped out the oysters.</a:t>
            </a:r>
          </a:p>
          <a:p>
            <a:pPr eaLnBrk="1" hangingPunct="1"/>
            <a:r>
              <a:rPr lang="en-GB" sz="2800" smtClean="0"/>
              <a:t>Some oysters had a resistant allele, they survived to breed</a:t>
            </a:r>
          </a:p>
          <a:p>
            <a:pPr eaLnBrk="1" hangingPunct="1"/>
            <a:r>
              <a:rPr lang="en-GB" sz="2800" smtClean="0"/>
              <a:t>Their offspring have the allele… these breed… and the allele spreads through the population</a:t>
            </a:r>
          </a:p>
          <a:p>
            <a:pPr eaLnBrk="1" hangingPunct="1"/>
            <a:r>
              <a:rPr lang="en-GB" sz="2800" smtClean="0"/>
              <a:t>Now oysters are as prolific as they ever were.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GB" smtClean="0"/>
              <a:t>Selection</a:t>
            </a:r>
          </a:p>
        </p:txBody>
      </p:sp>
      <p:sp>
        <p:nvSpPr>
          <p:cNvPr id="59395" name="Rectangle 3"/>
          <p:cNvSpPr>
            <a:spLocks noGrp="1" noChangeArrowheads="1"/>
          </p:cNvSpPr>
          <p:nvPr>
            <p:ph type="body" idx="1"/>
          </p:nvPr>
        </p:nvSpPr>
        <p:spPr>
          <a:xfrm>
            <a:off x="457200" y="1714500"/>
            <a:ext cx="8229600" cy="4830763"/>
          </a:xfrm>
        </p:spPr>
        <p:txBody>
          <a:bodyPr/>
          <a:lstStyle/>
          <a:p>
            <a:pPr eaLnBrk="1" hangingPunct="1"/>
            <a:r>
              <a:rPr lang="en-GB" sz="2800" dirty="0" smtClean="0"/>
              <a:t>The oysters of </a:t>
            </a:r>
            <a:r>
              <a:rPr lang="en-GB" sz="2800" dirty="0" err="1" smtClean="0"/>
              <a:t>Malpeque</a:t>
            </a:r>
            <a:r>
              <a:rPr lang="en-GB" sz="2800" dirty="0" smtClean="0"/>
              <a:t> Bay are a good example of </a:t>
            </a:r>
            <a:r>
              <a:rPr lang="en-GB" sz="2800" b="1" dirty="0" smtClean="0"/>
              <a:t>directional selection</a:t>
            </a:r>
            <a:r>
              <a:rPr lang="en-GB" sz="2800" dirty="0" smtClean="0"/>
              <a:t>:</a:t>
            </a:r>
          </a:p>
          <a:p>
            <a:pPr eaLnBrk="1" hangingPunct="1">
              <a:buFontTx/>
              <a:buNone/>
            </a:pPr>
            <a:endParaRPr lang="en-GB" sz="2800" dirty="0" smtClean="0"/>
          </a:p>
          <a:p>
            <a:pPr eaLnBrk="1" hangingPunct="1">
              <a:buFontTx/>
              <a:buNone/>
            </a:pPr>
            <a:r>
              <a:rPr lang="en-GB" sz="2800" dirty="0" smtClean="0"/>
              <a:t> natural selection resulting in a change of phenotype to a more advantageous one</a:t>
            </a:r>
          </a:p>
          <a:p>
            <a:pPr eaLnBrk="1" hangingPunct="1"/>
            <a:endParaRPr lang="en-GB" sz="2800" dirty="0" smtClean="0"/>
          </a:p>
          <a:p>
            <a:pPr eaLnBrk="1" hangingPunct="1">
              <a:buFontTx/>
              <a:buNone/>
            </a:pPr>
            <a:endParaRPr lang="en-GB"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Directional selection</a:t>
            </a:r>
          </a:p>
        </p:txBody>
      </p:sp>
      <p:pic>
        <p:nvPicPr>
          <p:cNvPr id="18435" name="Picture 2"/>
          <p:cNvPicPr>
            <a:picLocks noChangeAspect="1" noChangeArrowheads="1"/>
          </p:cNvPicPr>
          <p:nvPr/>
        </p:nvPicPr>
        <p:blipFill>
          <a:blip r:embed="rId2" cstate="print"/>
          <a:srcRect b="70064"/>
          <a:stretch>
            <a:fillRect/>
          </a:stretch>
        </p:blipFill>
        <p:spPr bwMode="auto">
          <a:xfrm>
            <a:off x="649288" y="2443163"/>
            <a:ext cx="8066087" cy="2843212"/>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Selection</a:t>
            </a:r>
          </a:p>
        </p:txBody>
      </p:sp>
      <p:sp>
        <p:nvSpPr>
          <p:cNvPr id="19459" name="Content Placeholder 2"/>
          <p:cNvSpPr>
            <a:spLocks noGrp="1"/>
          </p:cNvSpPr>
          <p:nvPr>
            <p:ph idx="1"/>
          </p:nvPr>
        </p:nvSpPr>
        <p:spPr/>
        <p:txBody>
          <a:bodyPr/>
          <a:lstStyle/>
          <a:p>
            <a:pPr eaLnBrk="1" hangingPunct="1"/>
            <a:r>
              <a:rPr lang="en-GB" b="1" smtClean="0"/>
              <a:t>Diversifying selection</a:t>
            </a:r>
            <a:r>
              <a:rPr lang="en-GB" smtClean="0"/>
              <a:t> increases the diversity of a population.</a:t>
            </a:r>
          </a:p>
          <a:p>
            <a:pPr eaLnBrk="1" hangingPunct="1"/>
            <a:endParaRPr lang="en-GB" smtClean="0"/>
          </a:p>
          <a:p>
            <a:pPr eaLnBrk="1" hangingPunct="1"/>
            <a:r>
              <a:rPr lang="en-GB" smtClean="0"/>
              <a:t> It can lead to new species.</a:t>
            </a:r>
          </a:p>
          <a:p>
            <a:pPr eaLnBrk="1" hangingPunct="1"/>
            <a:endParaRPr lang="en-GB" smtClean="0"/>
          </a:p>
          <a:p>
            <a:pPr eaLnBrk="1" hangingPunct="1"/>
            <a:r>
              <a:rPr lang="en-GB" smtClean="0"/>
              <a:t> It happens when conditions are very variable and small subpopulations evolve different phenotypes suiting their surroundings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Diversifying selection</a:t>
            </a:r>
          </a:p>
        </p:txBody>
      </p:sp>
      <p:pic>
        <p:nvPicPr>
          <p:cNvPr id="20483" name="Picture 2"/>
          <p:cNvPicPr>
            <a:picLocks noChangeAspect="1" noChangeArrowheads="1"/>
          </p:cNvPicPr>
          <p:nvPr/>
        </p:nvPicPr>
        <p:blipFill>
          <a:blip r:embed="rId2" cstate="print"/>
          <a:srcRect t="64755" b="1805"/>
          <a:stretch>
            <a:fillRect/>
          </a:stretch>
        </p:blipFill>
        <p:spPr bwMode="auto">
          <a:xfrm>
            <a:off x="714375" y="2171700"/>
            <a:ext cx="7908925" cy="311467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4294967295"/>
          </p:nvPr>
        </p:nvSpPr>
        <p:spPr>
          <a:xfrm>
            <a:off x="539552" y="692696"/>
            <a:ext cx="8229600" cy="5649912"/>
          </a:xfrm>
        </p:spPr>
        <p:txBody>
          <a:bodyPr/>
          <a:lstStyle/>
          <a:p>
            <a:pPr eaLnBrk="1" hangingPunct="1"/>
            <a:r>
              <a:rPr lang="en-GB" b="1" dirty="0" smtClean="0"/>
              <a:t>Balancing Selection</a:t>
            </a:r>
            <a:endParaRPr lang="en-GB" dirty="0" smtClean="0"/>
          </a:p>
          <a:p>
            <a:pPr eaLnBrk="1" hangingPunct="1">
              <a:buFontTx/>
              <a:buNone/>
            </a:pPr>
            <a:r>
              <a:rPr lang="en-GB" b="1" dirty="0" smtClean="0"/>
              <a:t>	</a:t>
            </a:r>
            <a:r>
              <a:rPr lang="en-GB" dirty="0" smtClean="0"/>
              <a:t>this keeps an allele in the population even though it would appear to be disadvantageous.</a:t>
            </a:r>
          </a:p>
          <a:p>
            <a:pPr eaLnBrk="1" hangingPunct="1">
              <a:buFontTx/>
              <a:buNone/>
            </a:pPr>
            <a:r>
              <a:rPr lang="en-GB" dirty="0" smtClean="0"/>
              <a:t>	</a:t>
            </a:r>
          </a:p>
          <a:p>
            <a:pPr eaLnBrk="1" hangingPunct="1">
              <a:buFontTx/>
              <a:buNone/>
            </a:pPr>
            <a:r>
              <a:rPr lang="en-GB" dirty="0" err="1" smtClean="0"/>
              <a:t>eg</a:t>
            </a:r>
            <a:r>
              <a:rPr lang="en-GB" dirty="0" smtClean="0"/>
              <a:t> sickle cell anaemia 	</a:t>
            </a:r>
          </a:p>
          <a:p>
            <a:pPr eaLnBrk="1" hangingPunct="1">
              <a:buFontTx/>
              <a:buNone/>
            </a:pPr>
            <a:endParaRPr lang="en-GB" dirty="0" smtClean="0"/>
          </a:p>
          <a:p>
            <a:pPr eaLnBrk="1" hangingPunct="1">
              <a:buFontTx/>
              <a:buNone/>
            </a:pPr>
            <a:r>
              <a:rPr lang="en-GB" dirty="0" smtClean="0"/>
              <a:t>Called </a:t>
            </a:r>
            <a:r>
              <a:rPr lang="en-GB" b="1" dirty="0" smtClean="0"/>
              <a:t>heterozygous advantage</a:t>
            </a:r>
            <a:r>
              <a:rPr lang="en-GB" dirty="0" smtClean="0"/>
              <a:t> or </a:t>
            </a:r>
            <a:r>
              <a:rPr lang="en-GB" b="1" dirty="0" smtClean="0"/>
              <a:t>hybrid vigour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Balancing selection</a:t>
            </a:r>
          </a:p>
        </p:txBody>
      </p:sp>
      <p:pic>
        <p:nvPicPr>
          <p:cNvPr id="22531" name="Picture 2"/>
          <p:cNvPicPr>
            <a:picLocks noGrp="1" noChangeAspect="1" noChangeArrowheads="1"/>
          </p:cNvPicPr>
          <p:nvPr>
            <p:ph idx="1"/>
          </p:nvPr>
        </p:nvPicPr>
        <p:blipFill>
          <a:blip r:embed="rId2" cstate="print"/>
          <a:srcRect t="32571" b="35580"/>
          <a:stretch>
            <a:fillRect/>
          </a:stretch>
        </p:blipFill>
        <p:spPr>
          <a:xfrm>
            <a:off x="785813" y="2286000"/>
            <a:ext cx="8001000" cy="300037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571500" y="479425"/>
            <a:ext cx="8220075" cy="602138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smtClean="0"/>
              <a:t>Peppered Moth</a:t>
            </a:r>
          </a:p>
        </p:txBody>
      </p:sp>
      <p:sp>
        <p:nvSpPr>
          <p:cNvPr id="24579" name="Rectangle 3"/>
          <p:cNvSpPr>
            <a:spLocks noGrp="1" noChangeArrowheads="1"/>
          </p:cNvSpPr>
          <p:nvPr>
            <p:ph type="body" idx="1"/>
          </p:nvPr>
        </p:nvSpPr>
        <p:spPr>
          <a:xfrm>
            <a:off x="457200" y="1598613"/>
            <a:ext cx="8229600" cy="4830762"/>
          </a:xfrm>
        </p:spPr>
        <p:txBody>
          <a:bodyPr/>
          <a:lstStyle/>
          <a:p>
            <a:pPr eaLnBrk="1" hangingPunct="1"/>
            <a:r>
              <a:rPr lang="en-GB" sz="2400" smtClean="0"/>
              <a:t>Sometimes known as Industrial Melanism</a:t>
            </a:r>
          </a:p>
          <a:p>
            <a:pPr eaLnBrk="1" hangingPunct="1"/>
            <a:endParaRPr lang="en-GB" sz="2400" smtClean="0"/>
          </a:p>
          <a:p>
            <a:pPr eaLnBrk="1" hangingPunct="1"/>
            <a:r>
              <a:rPr lang="en-GB" sz="2400" smtClean="0"/>
              <a:t>Moths tended to be a pale colour – dark versions were rare</a:t>
            </a:r>
          </a:p>
          <a:p>
            <a:pPr eaLnBrk="1" hangingPunct="1">
              <a:buFontTx/>
              <a:buNone/>
            </a:pPr>
            <a:endParaRPr lang="en-GB" sz="2400" smtClean="0"/>
          </a:p>
          <a:p>
            <a:pPr eaLnBrk="1" hangingPunct="1"/>
            <a:r>
              <a:rPr lang="en-GB" sz="2400" smtClean="0"/>
              <a:t>Moths liked to live on trees, they blended in with the pale bark</a:t>
            </a:r>
          </a:p>
          <a:p>
            <a:pPr eaLnBrk="1" hangingPunct="1"/>
            <a:endParaRPr lang="en-GB" sz="2400" smtClean="0"/>
          </a:p>
          <a:p>
            <a:pPr eaLnBrk="1" hangingPunct="1"/>
            <a:r>
              <a:rPr lang="en-GB" sz="2400" smtClean="0"/>
              <a:t>During the 19th century, sooty smoke from coal burning furnaces killed the lichen on trees and darkened the bark. </a:t>
            </a:r>
          </a:p>
          <a:p>
            <a:pPr eaLnBrk="1" hangingPunct="1">
              <a:buFontTx/>
              <a:buNone/>
            </a:pPr>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611560" y="548680"/>
            <a:ext cx="7889503" cy="5594945"/>
            <a:chOff x="3107" y="1797"/>
            <a:chExt cx="2222" cy="1815"/>
          </a:xfrm>
        </p:grpSpPr>
        <p:sp>
          <p:nvSpPr>
            <p:cNvPr id="25603" name="Rectangle 6"/>
            <p:cNvSpPr>
              <a:spLocks noChangeArrowheads="1"/>
            </p:cNvSpPr>
            <p:nvPr/>
          </p:nvSpPr>
          <p:spPr bwMode="auto">
            <a:xfrm>
              <a:off x="3107" y="1797"/>
              <a:ext cx="2222" cy="1815"/>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pic>
          <p:nvPicPr>
            <p:cNvPr id="25604" name="Picture 5" descr="drawing of dark and light colored peppered moths on a tree with dark colored bark and a tree with light bark"/>
            <p:cNvPicPr>
              <a:picLocks noChangeAspect="1" noChangeArrowheads="1"/>
            </p:cNvPicPr>
            <p:nvPr/>
          </p:nvPicPr>
          <p:blipFill>
            <a:blip r:embed="rId2" cstate="print"/>
            <a:srcRect/>
            <a:stretch>
              <a:fillRect/>
            </a:stretch>
          </p:blipFill>
          <p:spPr bwMode="auto">
            <a:xfrm>
              <a:off x="3107" y="1797"/>
              <a:ext cx="2222" cy="17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Continuous Variation</a:t>
            </a:r>
            <a:endParaRPr lang="en-GB" dirty="0"/>
          </a:p>
        </p:txBody>
      </p:sp>
      <p:sp>
        <p:nvSpPr>
          <p:cNvPr id="6" name="Content Placeholder 5"/>
          <p:cNvSpPr>
            <a:spLocks noGrp="1"/>
          </p:cNvSpPr>
          <p:nvPr>
            <p:ph sz="quarter" idx="1"/>
          </p:nvPr>
        </p:nvSpPr>
        <p:spPr>
          <a:xfrm>
            <a:off x="301752" y="1527048"/>
            <a:ext cx="8518720" cy="4572000"/>
          </a:xfrm>
        </p:spPr>
        <p:txBody>
          <a:bodyPr/>
          <a:lstStyle/>
          <a:p>
            <a:r>
              <a:rPr lang="en-GB" dirty="0" smtClean="0"/>
              <a:t>Can you think of an example?</a:t>
            </a:r>
          </a:p>
          <a:p>
            <a:endParaRPr lang="en-GB" dirty="0" smtClean="0"/>
          </a:p>
          <a:p>
            <a:r>
              <a:rPr lang="en-GB" dirty="0" smtClean="0"/>
              <a:t>height</a:t>
            </a:r>
          </a:p>
          <a:p>
            <a:r>
              <a:rPr lang="en-GB" dirty="0" smtClean="0"/>
              <a:t>weight</a:t>
            </a:r>
          </a:p>
          <a:p>
            <a:r>
              <a:rPr lang="en-GB" dirty="0" smtClean="0"/>
              <a:t>heart rate</a:t>
            </a:r>
          </a:p>
          <a:p>
            <a:r>
              <a:rPr lang="en-GB" dirty="0" smtClean="0"/>
              <a:t>finger length</a:t>
            </a:r>
          </a:p>
          <a:p>
            <a:r>
              <a:rPr lang="en-GB" dirty="0" smtClean="0"/>
              <a:t>leaf length</a:t>
            </a:r>
          </a:p>
          <a:p>
            <a:pPr>
              <a:buNone/>
            </a:pPr>
            <a:endParaRPr lang="en-GB" dirty="0"/>
          </a:p>
        </p:txBody>
      </p:sp>
      <p:pic>
        <p:nvPicPr>
          <p:cNvPr id="151554" name="Picture 2" descr="http://1.bp.blogspot.com/_SG9jRGkU_uk/ScufeGM32eI/AAAAAAAAATU/Y9f2zc1hpvQ/s400/Selection_Continuous_Variation.jpg"/>
          <p:cNvPicPr>
            <a:picLocks noChangeAspect="1" noChangeArrowheads="1"/>
          </p:cNvPicPr>
          <p:nvPr/>
        </p:nvPicPr>
        <p:blipFill>
          <a:blip r:embed="rId2" cstate="print"/>
          <a:srcRect/>
          <a:stretch>
            <a:fillRect/>
          </a:stretch>
        </p:blipFill>
        <p:spPr bwMode="auto">
          <a:xfrm>
            <a:off x="5436096" y="1484784"/>
            <a:ext cx="3456384" cy="3456385"/>
          </a:xfrm>
          <a:prstGeom prst="rect">
            <a:avLst/>
          </a:prstGeom>
          <a:noFill/>
        </p:spPr>
      </p:pic>
      <p:grpSp>
        <p:nvGrpSpPr>
          <p:cNvPr id="10" name="Group 9"/>
          <p:cNvGrpSpPr/>
          <p:nvPr/>
        </p:nvGrpSpPr>
        <p:grpSpPr>
          <a:xfrm>
            <a:off x="2915816" y="2276872"/>
            <a:ext cx="2337048" cy="4070340"/>
            <a:chOff x="2915816" y="2276872"/>
            <a:chExt cx="2337048" cy="4070340"/>
          </a:xfrm>
        </p:grpSpPr>
        <p:pic>
          <p:nvPicPr>
            <p:cNvPr id="151556" name="Picture 4" descr="Two brothers - one tall and the other short, comparing height, standing back to back"/>
            <p:cNvPicPr>
              <a:picLocks noChangeAspect="1" noChangeArrowheads="1"/>
            </p:cNvPicPr>
            <p:nvPr/>
          </p:nvPicPr>
          <p:blipFill>
            <a:blip r:embed="rId3" cstate="print"/>
            <a:srcRect/>
            <a:stretch>
              <a:fillRect/>
            </a:stretch>
          </p:blipFill>
          <p:spPr bwMode="auto">
            <a:xfrm>
              <a:off x="2915816" y="2276872"/>
              <a:ext cx="2337048" cy="3774333"/>
            </a:xfrm>
            <a:prstGeom prst="rect">
              <a:avLst/>
            </a:prstGeom>
            <a:noFill/>
          </p:spPr>
        </p:pic>
        <p:sp>
          <p:nvSpPr>
            <p:cNvPr id="9" name="TextBox 8"/>
            <p:cNvSpPr txBox="1"/>
            <p:nvPr/>
          </p:nvSpPr>
          <p:spPr>
            <a:xfrm>
              <a:off x="3401438" y="6093296"/>
              <a:ext cx="1244251" cy="253916"/>
            </a:xfrm>
            <a:prstGeom prst="rect">
              <a:avLst/>
            </a:prstGeom>
            <a:noFill/>
          </p:spPr>
          <p:txBody>
            <a:bodyPr wrap="none" rtlCol="0">
              <a:spAutoFit/>
            </a:bodyPr>
            <a:lstStyle/>
            <a:p>
              <a:r>
                <a:rPr lang="en-GB" sz="1050" dirty="0" smtClean="0"/>
                <a:t>From BBC </a:t>
              </a:r>
              <a:r>
                <a:rPr lang="en-GB" sz="1050" dirty="0" err="1" smtClean="0"/>
                <a:t>Bitesize</a:t>
              </a:r>
              <a:endParaRPr lang="en-GB" sz="105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467544" y="260648"/>
            <a:ext cx="8229600" cy="5937250"/>
          </a:xfrm>
        </p:spPr>
        <p:txBody>
          <a:bodyPr/>
          <a:lstStyle/>
          <a:p>
            <a:pPr eaLnBrk="1" hangingPunct="1"/>
            <a:endParaRPr lang="en-GB" dirty="0" smtClean="0"/>
          </a:p>
          <a:p>
            <a:pPr eaLnBrk="1" hangingPunct="1"/>
            <a:r>
              <a:rPr lang="en-GB" sz="2800" dirty="0" smtClean="0"/>
              <a:t>dark coloured moths were harder to spot on ‘new’ dark coloured trees</a:t>
            </a:r>
          </a:p>
          <a:p>
            <a:pPr eaLnBrk="1" hangingPunct="1"/>
            <a:endParaRPr lang="en-GB" sz="2800" dirty="0" smtClean="0"/>
          </a:p>
          <a:p>
            <a:pPr eaLnBrk="1" hangingPunct="1"/>
            <a:r>
              <a:rPr lang="en-GB" sz="2800" dirty="0" smtClean="0"/>
              <a:t> less got eaten by birds</a:t>
            </a:r>
          </a:p>
          <a:p>
            <a:pPr eaLnBrk="1" hangingPunct="1"/>
            <a:endParaRPr lang="en-GB" sz="2800" dirty="0" smtClean="0"/>
          </a:p>
          <a:p>
            <a:pPr eaLnBrk="1" hangingPunct="1"/>
            <a:r>
              <a:rPr lang="en-GB" sz="2800" dirty="0" smtClean="0"/>
              <a:t>Pale coloured moths were easy to spot and got eaten</a:t>
            </a:r>
          </a:p>
          <a:p>
            <a:pPr eaLnBrk="1" hangingPunct="1"/>
            <a:endParaRPr lang="en-GB" sz="2800" dirty="0" smtClean="0"/>
          </a:p>
          <a:p>
            <a:pPr eaLnBrk="1" hangingPunct="1"/>
            <a:r>
              <a:rPr lang="en-GB" sz="2800" dirty="0" smtClean="0"/>
              <a:t>Over generations, the environment continued to favour darker moths.  As a result, they progressively became more common. </a:t>
            </a:r>
          </a:p>
          <a:p>
            <a:pPr eaLnBrk="1" hangingPunct="1"/>
            <a:endParaRPr lang="en-GB"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331640" y="404664"/>
            <a:ext cx="6572250" cy="5868987"/>
          </a:xfrm>
          <a:prstGeom prst="rect">
            <a:avLst/>
          </a:prstGeom>
          <a:noFill/>
          <a:ln w="12700" cap="sq">
            <a:noFill/>
            <a:miter lim="800000"/>
            <a:headEnd type="none" w="sm" len="sm"/>
            <a:tailEnd type="none" w="sm" len="sm"/>
          </a:ln>
        </p:spPr>
      </p:pic>
      <p:sp>
        <p:nvSpPr>
          <p:cNvPr id="27651" name="TextBox 4"/>
          <p:cNvSpPr txBox="1">
            <a:spLocks noChangeArrowheads="1"/>
          </p:cNvSpPr>
          <p:nvPr/>
        </p:nvSpPr>
        <p:spPr bwMode="auto">
          <a:xfrm>
            <a:off x="0" y="476672"/>
            <a:ext cx="2000250" cy="523875"/>
          </a:xfrm>
          <a:prstGeom prst="rect">
            <a:avLst/>
          </a:prstGeom>
          <a:noFill/>
          <a:ln w="9525">
            <a:noFill/>
            <a:miter lim="800000"/>
            <a:headEnd/>
            <a:tailEnd/>
          </a:ln>
        </p:spPr>
        <p:txBody>
          <a:bodyPr>
            <a:spAutoFit/>
          </a:bodyPr>
          <a:lstStyle/>
          <a:p>
            <a:r>
              <a:rPr lang="en-GB" sz="2800" dirty="0"/>
              <a:t>1956</a:t>
            </a:r>
          </a:p>
        </p:txBody>
      </p:sp>
      <p:sp>
        <p:nvSpPr>
          <p:cNvPr id="27652" name="TextBox 5"/>
          <p:cNvSpPr txBox="1">
            <a:spLocks noChangeArrowheads="1"/>
          </p:cNvSpPr>
          <p:nvPr/>
        </p:nvSpPr>
        <p:spPr bwMode="auto">
          <a:xfrm>
            <a:off x="6876256" y="548680"/>
            <a:ext cx="2000250" cy="523875"/>
          </a:xfrm>
          <a:prstGeom prst="rect">
            <a:avLst/>
          </a:prstGeom>
          <a:noFill/>
          <a:ln w="9525">
            <a:noFill/>
            <a:miter lim="800000"/>
            <a:headEnd/>
            <a:tailEnd/>
          </a:ln>
        </p:spPr>
        <p:txBody>
          <a:bodyPr>
            <a:spAutoFit/>
          </a:bodyPr>
          <a:lstStyle/>
          <a:p>
            <a:r>
              <a:rPr lang="en-GB" sz="2800" dirty="0"/>
              <a:t>1996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611560" y="332656"/>
            <a:ext cx="8229600" cy="5975350"/>
          </a:xfrm>
        </p:spPr>
        <p:txBody>
          <a:bodyPr/>
          <a:lstStyle/>
          <a:p>
            <a:pPr eaLnBrk="1" hangingPunct="1"/>
            <a:r>
              <a:rPr lang="en-GB" dirty="0" smtClean="0"/>
              <a:t>By 1895, 98% of the moths in the vicinity of English cities like Manchester were mostly black.  </a:t>
            </a:r>
          </a:p>
          <a:p>
            <a:pPr eaLnBrk="1" hangingPunct="1">
              <a:buFontTx/>
              <a:buNone/>
            </a:pPr>
            <a:endParaRPr lang="en-GB" dirty="0" smtClean="0"/>
          </a:p>
          <a:p>
            <a:pPr eaLnBrk="1" hangingPunct="1"/>
            <a:r>
              <a:rPr lang="en-GB" dirty="0" smtClean="0"/>
              <a:t>Since the 1960's, air pollution controls have significantly reduced pollution  </a:t>
            </a:r>
          </a:p>
          <a:p>
            <a:pPr eaLnBrk="1" hangingPunct="1">
              <a:buFontTx/>
              <a:buNone/>
            </a:pPr>
            <a:r>
              <a:rPr lang="en-GB" dirty="0" smtClean="0"/>
              <a:t> </a:t>
            </a:r>
          </a:p>
          <a:p>
            <a:pPr eaLnBrk="1" hangingPunct="1"/>
            <a:r>
              <a:rPr lang="en-GB" dirty="0" smtClean="0"/>
              <a:t>As a result, lichen has grown back, making trees lighter in colour.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467544" y="476672"/>
            <a:ext cx="8229600" cy="5576888"/>
          </a:xfrm>
        </p:spPr>
        <p:txBody>
          <a:bodyPr/>
          <a:lstStyle/>
          <a:p>
            <a:pPr eaLnBrk="1" hangingPunct="1"/>
            <a:r>
              <a:rPr lang="en-GB" dirty="0" smtClean="0"/>
              <a:t>Now, natural selection favours lighter moth varieties so they have become the most common.  </a:t>
            </a:r>
          </a:p>
          <a:p>
            <a:pPr eaLnBrk="1" hangingPunct="1"/>
            <a:endParaRPr lang="en-GB" dirty="0" smtClean="0"/>
          </a:p>
        </p:txBody>
      </p:sp>
      <p:grpSp>
        <p:nvGrpSpPr>
          <p:cNvPr id="2" name="Group 4"/>
          <p:cNvGrpSpPr>
            <a:grpSpLocks/>
          </p:cNvGrpSpPr>
          <p:nvPr/>
        </p:nvGrpSpPr>
        <p:grpSpPr bwMode="auto">
          <a:xfrm>
            <a:off x="3059832" y="1772816"/>
            <a:ext cx="5472608" cy="4392488"/>
            <a:chOff x="3107" y="1797"/>
            <a:chExt cx="2222" cy="1815"/>
          </a:xfrm>
        </p:grpSpPr>
        <p:sp>
          <p:nvSpPr>
            <p:cNvPr id="29700" name="Rectangle 5"/>
            <p:cNvSpPr>
              <a:spLocks noChangeArrowheads="1"/>
            </p:cNvSpPr>
            <p:nvPr/>
          </p:nvSpPr>
          <p:spPr bwMode="auto">
            <a:xfrm>
              <a:off x="3107" y="1797"/>
              <a:ext cx="2222" cy="1815"/>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pic>
          <p:nvPicPr>
            <p:cNvPr id="29701" name="Picture 6" descr="drawing of dark and light colored peppered moths on a tree with dark colored bark and a tree with light bark"/>
            <p:cNvPicPr>
              <a:picLocks noChangeAspect="1" noChangeArrowheads="1"/>
            </p:cNvPicPr>
            <p:nvPr/>
          </p:nvPicPr>
          <p:blipFill>
            <a:blip r:embed="rId3" cstate="print"/>
            <a:srcRect/>
            <a:stretch>
              <a:fillRect/>
            </a:stretch>
          </p:blipFill>
          <p:spPr bwMode="auto">
            <a:xfrm>
              <a:off x="3107" y="1797"/>
              <a:ext cx="2222" cy="17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GB" smtClean="0"/>
              <a:t>Darwin’s finches</a:t>
            </a:r>
          </a:p>
        </p:txBody>
      </p:sp>
      <p:sp>
        <p:nvSpPr>
          <p:cNvPr id="30723" name="Rectangle 3"/>
          <p:cNvSpPr>
            <a:spLocks noGrp="1" noChangeArrowheads="1"/>
          </p:cNvSpPr>
          <p:nvPr>
            <p:ph type="body" idx="1"/>
          </p:nvPr>
        </p:nvSpPr>
        <p:spPr>
          <a:xfrm>
            <a:off x="457200" y="1598613"/>
            <a:ext cx="8229600" cy="4830762"/>
          </a:xfrm>
        </p:spPr>
        <p:txBody>
          <a:bodyPr/>
          <a:lstStyle/>
          <a:p>
            <a:pPr eaLnBrk="1" hangingPunct="1"/>
            <a:r>
              <a:rPr lang="en-GB" sz="2800" smtClean="0"/>
              <a:t>The Galápagos Islands have species found in no other part of the world</a:t>
            </a:r>
          </a:p>
          <a:p>
            <a:pPr eaLnBrk="1" hangingPunct="1"/>
            <a:endParaRPr lang="en-GB" sz="2800" smtClean="0"/>
          </a:p>
          <a:p>
            <a:pPr eaLnBrk="1" hangingPunct="1"/>
            <a:r>
              <a:rPr lang="en-GB" sz="2800" smtClean="0"/>
              <a:t>Darwin was struck by the fact that the birds were slightly different from one island to another </a:t>
            </a:r>
          </a:p>
          <a:p>
            <a:pPr eaLnBrk="1" hangingPunct="1"/>
            <a:endParaRPr lang="en-GB" sz="2800" smtClean="0"/>
          </a:p>
          <a:p>
            <a:pPr eaLnBrk="1" hangingPunct="1"/>
            <a:r>
              <a:rPr lang="en-GB" sz="2800" smtClean="0"/>
              <a:t>He realised that the key to why this difference existed was connected with the fact that the various species live in different kinds of environments.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914400" y="260350"/>
            <a:ext cx="8229600" cy="3101975"/>
          </a:xfrm>
        </p:spPr>
        <p:txBody>
          <a:bodyPr/>
          <a:lstStyle/>
          <a:p>
            <a:pPr eaLnBrk="1" hangingPunct="1"/>
            <a:r>
              <a:rPr lang="en-GB" dirty="0" smtClean="0"/>
              <a:t>Darwin identified 13 species of finches in the Galápagos Islands.  This was puzzling since he knew of only one species of this bird on the mainland of South America, nearly 600 miles to the east, where they had all presumably originated </a:t>
            </a:r>
          </a:p>
        </p:txBody>
      </p:sp>
      <p:grpSp>
        <p:nvGrpSpPr>
          <p:cNvPr id="2" name="Group 8"/>
          <p:cNvGrpSpPr>
            <a:grpSpLocks/>
          </p:cNvGrpSpPr>
          <p:nvPr/>
        </p:nvGrpSpPr>
        <p:grpSpPr bwMode="auto">
          <a:xfrm>
            <a:off x="611188" y="3716338"/>
            <a:ext cx="8137525" cy="2736850"/>
            <a:chOff x="385" y="0"/>
            <a:chExt cx="5126" cy="1724"/>
          </a:xfrm>
        </p:grpSpPr>
        <p:sp>
          <p:nvSpPr>
            <p:cNvPr id="31748" name="Rectangle 7"/>
            <p:cNvSpPr>
              <a:spLocks noChangeArrowheads="1"/>
            </p:cNvSpPr>
            <p:nvPr/>
          </p:nvSpPr>
          <p:spPr bwMode="auto">
            <a:xfrm>
              <a:off x="385" y="0"/>
              <a:ext cx="5126" cy="1724"/>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pic>
          <p:nvPicPr>
            <p:cNvPr id="31749" name="Picture 6" descr="Map of Galápagos Islands in relationship to South America 600 miles to the east"/>
            <p:cNvPicPr>
              <a:picLocks noChangeAspect="1" noChangeArrowheads="1"/>
            </p:cNvPicPr>
            <p:nvPr/>
          </p:nvPicPr>
          <p:blipFill>
            <a:blip r:embed="rId3" cstate="print"/>
            <a:srcRect/>
            <a:stretch>
              <a:fillRect/>
            </a:stretch>
          </p:blipFill>
          <p:spPr bwMode="auto">
            <a:xfrm>
              <a:off x="657" y="91"/>
              <a:ext cx="4649" cy="148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914400" y="333375"/>
            <a:ext cx="8229600" cy="3357563"/>
          </a:xfrm>
        </p:spPr>
        <p:txBody>
          <a:bodyPr/>
          <a:lstStyle/>
          <a:p>
            <a:pPr eaLnBrk="1" hangingPunct="1"/>
            <a:r>
              <a:rPr lang="en-GB" smtClean="0"/>
              <a:t>He observed that the Galápagos species differed from each other in beak size and shape.  He also noted that the beak varieties were associated with diets based on different foods. </a:t>
            </a:r>
          </a:p>
        </p:txBody>
      </p:sp>
      <p:pic>
        <p:nvPicPr>
          <p:cNvPr id="32771" name="Picture 7" descr="drawings showing heads of four of the Darwin finch species highlighting the differences in their beaks"/>
          <p:cNvPicPr>
            <a:picLocks noChangeAspect="1" noChangeArrowheads="1"/>
          </p:cNvPicPr>
          <p:nvPr/>
        </p:nvPicPr>
        <p:blipFill>
          <a:blip r:embed="rId3" cstate="print"/>
          <a:srcRect/>
          <a:stretch>
            <a:fillRect/>
          </a:stretch>
        </p:blipFill>
        <p:spPr bwMode="auto">
          <a:xfrm>
            <a:off x="827088" y="4221163"/>
            <a:ext cx="7775575" cy="154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395288" y="3429000"/>
            <a:ext cx="4032250" cy="252095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33795" name="Rectangle 3"/>
          <p:cNvSpPr>
            <a:spLocks noGrp="1" noChangeArrowheads="1"/>
          </p:cNvSpPr>
          <p:nvPr>
            <p:ph type="body" idx="4294967295"/>
          </p:nvPr>
        </p:nvSpPr>
        <p:spPr>
          <a:xfrm>
            <a:off x="914400" y="333375"/>
            <a:ext cx="8229600" cy="3213100"/>
          </a:xfrm>
        </p:spPr>
        <p:txBody>
          <a:bodyPr/>
          <a:lstStyle/>
          <a:p>
            <a:pPr eaLnBrk="1" hangingPunct="1"/>
            <a:r>
              <a:rPr lang="en-GB" sz="2800" smtClean="0"/>
              <a:t>He concluded that when the original South American finches reached the islands, they dispersed to different environments where they had to adapt to different conditions.  Over many generations, they changed anatomically in ways that allowed them to get enough food and survive to reproduce. </a:t>
            </a:r>
          </a:p>
          <a:p>
            <a:pPr eaLnBrk="1" hangingPunct="1"/>
            <a:endParaRPr lang="en-GB" sz="2800" smtClean="0"/>
          </a:p>
        </p:txBody>
      </p:sp>
      <p:pic>
        <p:nvPicPr>
          <p:cNvPr id="33796" name="Picture 4" descr="Darwin's Finches - All deriving from the common ancestor and diversifying natural selection"/>
          <p:cNvPicPr>
            <a:picLocks noChangeAspect="1" noChangeArrowheads="1"/>
          </p:cNvPicPr>
          <p:nvPr/>
        </p:nvPicPr>
        <p:blipFill>
          <a:blip r:embed="rId3" cstate="print"/>
          <a:srcRect/>
          <a:stretch>
            <a:fillRect/>
          </a:stretch>
        </p:blipFill>
        <p:spPr bwMode="auto">
          <a:xfrm>
            <a:off x="4489450" y="3101975"/>
            <a:ext cx="4643438" cy="3609975"/>
          </a:xfrm>
          <a:prstGeom prst="rect">
            <a:avLst/>
          </a:prstGeom>
          <a:noFill/>
          <a:ln w="9525">
            <a:noFill/>
            <a:miter lim="800000"/>
            <a:headEnd/>
            <a:tailEnd/>
          </a:ln>
        </p:spPr>
      </p:pic>
      <p:pic>
        <p:nvPicPr>
          <p:cNvPr id="33797" name="Picture 6" descr="diagram illustrating the adaptive radiation of descendent species from a common ancestor"/>
          <p:cNvPicPr>
            <a:picLocks noChangeAspect="1" noChangeArrowheads="1"/>
          </p:cNvPicPr>
          <p:nvPr/>
        </p:nvPicPr>
        <p:blipFill>
          <a:blip r:embed="rId4" cstate="print"/>
          <a:srcRect/>
          <a:stretch>
            <a:fillRect/>
          </a:stretch>
        </p:blipFill>
        <p:spPr bwMode="auto">
          <a:xfrm>
            <a:off x="684213" y="3573463"/>
            <a:ext cx="36004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GB" smtClean="0"/>
              <a:t>Sexual Selection</a:t>
            </a:r>
          </a:p>
        </p:txBody>
      </p:sp>
      <p:sp>
        <p:nvSpPr>
          <p:cNvPr id="47107" name="Rectangle 3"/>
          <p:cNvSpPr>
            <a:spLocks noGrp="1" noChangeArrowheads="1"/>
          </p:cNvSpPr>
          <p:nvPr>
            <p:ph type="body" idx="1"/>
          </p:nvPr>
        </p:nvSpPr>
        <p:spPr>
          <a:xfrm>
            <a:off x="457200" y="1741488"/>
            <a:ext cx="8229600" cy="4830762"/>
          </a:xfrm>
        </p:spPr>
        <p:txBody>
          <a:bodyPr/>
          <a:lstStyle/>
          <a:p>
            <a:pPr eaLnBrk="1" hangingPunct="1"/>
            <a:r>
              <a:rPr lang="en-GB" smtClean="0"/>
              <a:t>Selection for features that give reproductive success is known as sexual selection.</a:t>
            </a:r>
          </a:p>
          <a:p>
            <a:pPr eaLnBrk="1" hangingPunct="1">
              <a:buFontTx/>
              <a:buNone/>
            </a:pPr>
            <a:endParaRPr lang="en-GB" smtClean="0"/>
          </a:p>
          <a:p>
            <a:pPr eaLnBrk="1" hangingPunct="1"/>
            <a:r>
              <a:rPr lang="en-GB" smtClean="0"/>
              <a:t>In many species there are clear anatomical adaptations for attracting a mate.</a:t>
            </a:r>
          </a:p>
          <a:p>
            <a:pPr eaLnBrk="1" hangingPunct="1">
              <a:buFontTx/>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GB" dirty="0" smtClean="0"/>
              <a:t>Isolating Mechanisms</a:t>
            </a:r>
          </a:p>
        </p:txBody>
      </p:sp>
      <p:sp>
        <p:nvSpPr>
          <p:cNvPr id="35843" name="Rectangle 3"/>
          <p:cNvSpPr>
            <a:spLocks noGrp="1" noChangeArrowheads="1"/>
          </p:cNvSpPr>
          <p:nvPr>
            <p:ph type="body" idx="1"/>
          </p:nvPr>
        </p:nvSpPr>
        <p:spPr>
          <a:xfrm>
            <a:off x="457200" y="1598613"/>
            <a:ext cx="8229600" cy="4830762"/>
          </a:xfrm>
        </p:spPr>
        <p:txBody>
          <a:bodyPr/>
          <a:lstStyle/>
          <a:p>
            <a:pPr eaLnBrk="1" hangingPunct="1"/>
            <a:r>
              <a:rPr lang="en-GB" smtClean="0"/>
              <a:t>Different species evolve as a result of </a:t>
            </a:r>
            <a:r>
              <a:rPr lang="en-GB" b="1" smtClean="0"/>
              <a:t>isolation</a:t>
            </a:r>
          </a:p>
          <a:p>
            <a:pPr eaLnBrk="1" hangingPunct="1"/>
            <a:endParaRPr lang="en-GB" smtClean="0"/>
          </a:p>
          <a:p>
            <a:pPr eaLnBrk="1" hangingPunct="1"/>
            <a:r>
              <a:rPr lang="en-GB" smtClean="0"/>
              <a:t>This stops mating between the populations therefore geneflow is restricted.</a:t>
            </a:r>
          </a:p>
          <a:p>
            <a:pPr eaLnBrk="1" hangingPunct="1"/>
            <a:endParaRPr lang="en-GB" smtClean="0"/>
          </a:p>
          <a:p>
            <a:pPr eaLnBrk="1" hangingPunct="1"/>
            <a:r>
              <a:rPr lang="en-GB" smtClean="0"/>
              <a:t>There are a number of ways this can happen...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Discontinuous Variation</a:t>
            </a:r>
            <a:endParaRPr lang="en-GB" dirty="0"/>
          </a:p>
        </p:txBody>
      </p:sp>
      <p:sp>
        <p:nvSpPr>
          <p:cNvPr id="3" name="Content Placeholder 2"/>
          <p:cNvSpPr>
            <a:spLocks noGrp="1"/>
          </p:cNvSpPr>
          <p:nvPr>
            <p:ph sz="quarter" idx="1"/>
          </p:nvPr>
        </p:nvSpPr>
        <p:spPr/>
        <p:txBody>
          <a:bodyPr/>
          <a:lstStyle/>
          <a:p>
            <a:r>
              <a:rPr lang="en-GB" dirty="0" smtClean="0"/>
              <a:t>Discontinuous variation is variation that has distinct groups for organisms to belong to. A bar graph is used to represent discontinuous variation.</a:t>
            </a:r>
          </a:p>
          <a:p>
            <a:endParaRPr lang="en-GB" dirty="0" smtClean="0"/>
          </a:p>
          <a:p>
            <a:r>
              <a:rPr lang="en-GB" dirty="0" smtClean="0"/>
              <a:t>tongue rolling</a:t>
            </a:r>
          </a:p>
          <a:p>
            <a:r>
              <a:rPr lang="en-GB" dirty="0" smtClean="0"/>
              <a:t>finger prints</a:t>
            </a:r>
          </a:p>
          <a:p>
            <a:r>
              <a:rPr lang="en-GB" dirty="0" smtClean="0"/>
              <a:t>eye colour</a:t>
            </a:r>
          </a:p>
          <a:p>
            <a:r>
              <a:rPr lang="en-GB" dirty="0" smtClean="0"/>
              <a:t>blood groups </a:t>
            </a:r>
          </a:p>
          <a:p>
            <a:endParaRPr lang="en-GB" dirty="0"/>
          </a:p>
        </p:txBody>
      </p:sp>
      <p:pic>
        <p:nvPicPr>
          <p:cNvPr id="153602" name="Picture 2" descr="http://scienceaid.co.uk/biology/genetics/images/variation.png"/>
          <p:cNvPicPr>
            <a:picLocks noChangeAspect="1" noChangeArrowheads="1"/>
          </p:cNvPicPr>
          <p:nvPr/>
        </p:nvPicPr>
        <p:blipFill>
          <a:blip r:embed="rId2" cstate="print"/>
          <a:srcRect/>
          <a:stretch>
            <a:fillRect/>
          </a:stretch>
        </p:blipFill>
        <p:spPr bwMode="auto">
          <a:xfrm>
            <a:off x="3419872" y="2996952"/>
            <a:ext cx="5362575" cy="31051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467544" y="692696"/>
            <a:ext cx="8229600" cy="5576887"/>
          </a:xfrm>
        </p:spPr>
        <p:txBody>
          <a:bodyPr/>
          <a:lstStyle/>
          <a:p>
            <a:pPr eaLnBrk="1" hangingPunct="1">
              <a:buFontTx/>
              <a:buNone/>
            </a:pPr>
            <a:r>
              <a:rPr lang="en-GB" b="1" dirty="0" smtClean="0"/>
              <a:t>Geographical isolation</a:t>
            </a:r>
          </a:p>
          <a:p>
            <a:pPr eaLnBrk="1" hangingPunct="1">
              <a:buFontTx/>
              <a:buNone/>
            </a:pPr>
            <a:r>
              <a:rPr lang="en-GB" b="1" dirty="0" smtClean="0"/>
              <a:t>a </a:t>
            </a:r>
            <a:r>
              <a:rPr lang="en-GB" dirty="0" smtClean="0"/>
              <a:t>physical barrier like a river or mountain range separates populations.</a:t>
            </a:r>
          </a:p>
          <a:p>
            <a:pPr eaLnBrk="1" hangingPunct="1">
              <a:buFontTx/>
              <a:buNone/>
            </a:pPr>
            <a:endParaRPr lang="en-GB" dirty="0" smtClean="0"/>
          </a:p>
          <a:p>
            <a:pPr eaLnBrk="1" hangingPunct="1">
              <a:buFontTx/>
              <a:buNone/>
            </a:pPr>
            <a:endParaRPr lang="en-GB" dirty="0" smtClean="0"/>
          </a:p>
          <a:p>
            <a:pPr eaLnBrk="1" hangingPunct="1">
              <a:buFontTx/>
              <a:buNone/>
            </a:pPr>
            <a:r>
              <a:rPr lang="en-GB" b="1" dirty="0" smtClean="0"/>
              <a:t>Ecological isolation</a:t>
            </a:r>
          </a:p>
          <a:p>
            <a:pPr eaLnBrk="1" hangingPunct="1">
              <a:buFontTx/>
              <a:buNone/>
            </a:pPr>
            <a:r>
              <a:rPr lang="en-GB" dirty="0" smtClean="0"/>
              <a:t>two populations inhabit the same area but develop preferences for different parts of it</a:t>
            </a:r>
            <a:endParaRPr lang="en-GB"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914400" y="500063"/>
            <a:ext cx="8229600" cy="5765800"/>
          </a:xfrm>
        </p:spPr>
        <p:txBody>
          <a:bodyPr/>
          <a:lstStyle/>
          <a:p>
            <a:pPr eaLnBrk="1" hangingPunct="1">
              <a:buFontTx/>
              <a:buNone/>
            </a:pPr>
            <a:r>
              <a:rPr lang="en-GB" b="1" smtClean="0"/>
              <a:t>Seasonal isolation</a:t>
            </a:r>
            <a:endParaRPr lang="en-GB" smtClean="0"/>
          </a:p>
          <a:p>
            <a:pPr eaLnBrk="1" hangingPunct="1">
              <a:buFontTx/>
              <a:buNone/>
            </a:pPr>
            <a:r>
              <a:rPr lang="en-GB" smtClean="0"/>
              <a:t>timing of flowering or sexual receptiveness drifts away from the rest of the group </a:t>
            </a:r>
          </a:p>
          <a:p>
            <a:pPr eaLnBrk="1" hangingPunct="1">
              <a:buFontTx/>
              <a:buNone/>
            </a:pPr>
            <a:endParaRPr lang="en-GB" smtClean="0"/>
          </a:p>
          <a:p>
            <a:pPr eaLnBrk="1" hangingPunct="1">
              <a:buFontTx/>
              <a:buNone/>
            </a:pPr>
            <a:r>
              <a:rPr lang="en-GB" smtClean="0"/>
              <a:t>May result in two groups reproducing at different times.</a:t>
            </a:r>
          </a:p>
          <a:p>
            <a:pPr eaLnBrk="1" hangingPunct="1">
              <a:buFontTx/>
              <a:buNone/>
            </a:pPr>
            <a:endParaRPr lang="en-GB" smtClean="0"/>
          </a:p>
          <a:p>
            <a:pPr eaLnBrk="1" hangingPunct="1">
              <a:buFontTx/>
              <a:buNone/>
            </a:pPr>
            <a:r>
              <a:rPr lang="en-GB" b="1" smtClean="0"/>
              <a:t>Behavioural isolation</a:t>
            </a:r>
          </a:p>
          <a:p>
            <a:pPr eaLnBrk="1" hangingPunct="1">
              <a:buFontTx/>
              <a:buNone/>
            </a:pPr>
            <a:r>
              <a:rPr lang="en-GB" smtClean="0"/>
              <a:t>	changes occur in courtship, display or mating pattern so some do not recognise as mate.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611560" y="692696"/>
            <a:ext cx="8229600" cy="5505450"/>
          </a:xfrm>
        </p:spPr>
        <p:txBody>
          <a:bodyPr/>
          <a:lstStyle/>
          <a:p>
            <a:pPr eaLnBrk="1" hangingPunct="1">
              <a:buFontTx/>
              <a:buNone/>
            </a:pPr>
            <a:r>
              <a:rPr lang="en-GB" b="1" dirty="0" smtClean="0"/>
              <a:t>Mechanical isolation</a:t>
            </a:r>
            <a:endParaRPr lang="en-GB" dirty="0" smtClean="0"/>
          </a:p>
          <a:p>
            <a:pPr eaLnBrk="1" hangingPunct="1">
              <a:buFontTx/>
              <a:buNone/>
            </a:pPr>
            <a:r>
              <a:rPr lang="en-GB" dirty="0" smtClean="0"/>
              <a:t>mutation may occur that changes genitalia of animals so they can only mate with a subset of the population</a:t>
            </a:r>
          </a:p>
          <a:p>
            <a:pPr eaLnBrk="1" hangingPunct="1">
              <a:buFontTx/>
              <a:buNone/>
            </a:pPr>
            <a:endParaRPr lang="en-GB" dirty="0" smtClean="0"/>
          </a:p>
          <a:p>
            <a:pPr eaLnBrk="1" hangingPunct="1">
              <a:buFontTx/>
              <a:buNone/>
            </a:pPr>
            <a:r>
              <a:rPr lang="en-GB" dirty="0" smtClean="0"/>
              <a:t>e.g. Changes relationship between stigma and stamen so pollination is unsuccessful</a:t>
            </a:r>
          </a:p>
          <a:p>
            <a:pPr eaLnBrk="1" hangingPunct="1">
              <a:buFontTx/>
              <a:buNone/>
            </a:pPr>
            <a:endParaRPr lang="en-GB" dirty="0" smtClean="0"/>
          </a:p>
          <a:p>
            <a:pPr eaLnBrk="1" hangingPunct="1">
              <a:buFontTx/>
              <a:buNone/>
            </a:pPr>
            <a:endParaRPr lang="en-GB"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GB" smtClean="0"/>
              <a:t>Speciation</a:t>
            </a:r>
          </a:p>
        </p:txBody>
      </p:sp>
      <p:sp>
        <p:nvSpPr>
          <p:cNvPr id="39939" name="Rectangle 3"/>
          <p:cNvSpPr>
            <a:spLocks noGrp="1" noChangeArrowheads="1"/>
          </p:cNvSpPr>
          <p:nvPr>
            <p:ph type="body" idx="1"/>
          </p:nvPr>
        </p:nvSpPr>
        <p:spPr/>
        <p:txBody>
          <a:bodyPr/>
          <a:lstStyle/>
          <a:p>
            <a:pPr eaLnBrk="1" hangingPunct="1"/>
            <a:r>
              <a:rPr lang="en-GB" b="1" smtClean="0"/>
              <a:t>Allopatric speciation</a:t>
            </a:r>
            <a:r>
              <a:rPr lang="en-GB" smtClean="0"/>
              <a:t> takes place when the populations are separated in some way</a:t>
            </a:r>
          </a:p>
          <a:p>
            <a:pPr eaLnBrk="1" hangingPunct="1"/>
            <a:endParaRPr lang="en-GB" smtClean="0"/>
          </a:p>
          <a:p>
            <a:pPr eaLnBrk="1" hangingPunct="1"/>
            <a:r>
              <a:rPr lang="en-GB" b="1" smtClean="0"/>
              <a:t>Sympatric speciation</a:t>
            </a:r>
            <a:r>
              <a:rPr lang="en-GB" smtClean="0"/>
              <a:t> occurs when populations are still close to each other.</a:t>
            </a:r>
            <a:endParaRPr lang="en-GB" b="1"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6988175" y="0"/>
            <a:ext cx="2155825" cy="1416050"/>
          </a:xfrm>
          <a:prstGeom prst="rect">
            <a:avLst/>
          </a:prstGeom>
          <a:noFill/>
          <a:ln w="9525">
            <a:noFill/>
            <a:round/>
            <a:headEnd/>
            <a:tailEnd/>
          </a:ln>
        </p:spPr>
      </p:pic>
      <p:sp>
        <p:nvSpPr>
          <p:cNvPr id="11266" name="Rectangle 2"/>
          <p:cNvSpPr>
            <a:spLocks noGrp="1" noChangeArrowheads="1"/>
          </p:cNvSpPr>
          <p:nvPr>
            <p:ph type="body" idx="4294967295"/>
          </p:nvPr>
        </p:nvSpPr>
        <p:spPr>
          <a:xfrm>
            <a:off x="0" y="260649"/>
            <a:ext cx="7020272" cy="3600400"/>
          </a:xfrm>
        </p:spPr>
        <p:txBody>
          <a:bodyPr/>
          <a:lstStyle/>
          <a:p>
            <a:pPr marL="684213" indent="-682625" eaLnBrk="1" hangingPunct="1">
              <a:buFont typeface="Times New Roman" pitchFamily="18" charset="0"/>
              <a:buChar cha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i="1" dirty="0" err="1" smtClean="0"/>
              <a:t>Rhagoletis</a:t>
            </a:r>
            <a:r>
              <a:rPr lang="en-US" i="1" dirty="0" smtClean="0"/>
              <a:t> </a:t>
            </a:r>
            <a:r>
              <a:rPr lang="en-US" i="1" dirty="0" err="1" smtClean="0"/>
              <a:t>pomonella</a:t>
            </a:r>
            <a:r>
              <a:rPr lang="en-US" dirty="0" smtClean="0"/>
              <a:t> </a:t>
            </a:r>
            <a:r>
              <a:rPr lang="en-US" dirty="0" err="1" smtClean="0"/>
              <a:t>fruitfly</a:t>
            </a:r>
            <a:r>
              <a:rPr lang="en-US" dirty="0" smtClean="0"/>
              <a:t> that only lays eggs on hawthorn.</a:t>
            </a:r>
          </a:p>
          <a:p>
            <a:pPr marL="684213" indent="-682625" eaLnBrk="1" hangingPunct="1">
              <a:buFont typeface="Times New Roman" pitchFamily="18" charset="0"/>
              <a:buChar cha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dirty="0" smtClean="0"/>
              <a:t>150yrs ago lots of apple trees were planted, close relatives to hawthorn</a:t>
            </a:r>
          </a:p>
          <a:p>
            <a:pPr marL="684213" indent="-682625" eaLnBrk="1" hangingPunct="1">
              <a:buFont typeface="Times New Roman" pitchFamily="18" charset="0"/>
              <a:buChar cha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dirty="0" smtClean="0"/>
              <a:t>Some of the flies laid eggs on the apples, their offspring returned to do the same...</a:t>
            </a:r>
          </a:p>
        </p:txBody>
      </p:sp>
      <p:pic>
        <p:nvPicPr>
          <p:cNvPr id="11267" name="Picture 3"/>
          <p:cNvPicPr>
            <a:picLocks noChangeAspect="1" noChangeArrowheads="1"/>
          </p:cNvPicPr>
          <p:nvPr/>
        </p:nvPicPr>
        <p:blipFill>
          <a:blip r:embed="rId4" cstate="print"/>
          <a:srcRect/>
          <a:stretch>
            <a:fillRect/>
          </a:stretch>
        </p:blipFill>
        <p:spPr bwMode="auto">
          <a:xfrm>
            <a:off x="5010150" y="2996953"/>
            <a:ext cx="3952755" cy="2304256"/>
          </a:xfrm>
          <a:prstGeom prst="rect">
            <a:avLst/>
          </a:prstGeom>
          <a:noFill/>
          <a:ln w="9525">
            <a:noFill/>
            <a:round/>
            <a:headEnd/>
            <a:tailEnd/>
          </a:ln>
        </p:spPr>
      </p:pic>
      <p:pic>
        <p:nvPicPr>
          <p:cNvPr id="11268" name="Picture 4"/>
          <p:cNvPicPr>
            <a:picLocks noChangeAspect="1" noChangeArrowheads="1"/>
          </p:cNvPicPr>
          <p:nvPr/>
        </p:nvPicPr>
        <p:blipFill>
          <a:blip r:embed="rId5" cstate="print"/>
          <a:srcRect/>
          <a:stretch>
            <a:fillRect/>
          </a:stretch>
        </p:blipFill>
        <p:spPr bwMode="auto">
          <a:xfrm>
            <a:off x="179512" y="3140968"/>
            <a:ext cx="4679080" cy="2736304"/>
          </a:xfrm>
          <a:prstGeom prst="rect">
            <a:avLst/>
          </a:prstGeom>
          <a:noFill/>
          <a:ln w="9525">
            <a:noFill/>
            <a:round/>
            <a:headEnd/>
            <a:tailEnd/>
          </a:ln>
        </p:spPr>
      </p:pic>
      <p:sp>
        <p:nvSpPr>
          <p:cNvPr id="11269" name="Text Box 5"/>
          <p:cNvSpPr txBox="1">
            <a:spLocks noChangeArrowheads="1"/>
          </p:cNvSpPr>
          <p:nvPr/>
        </p:nvSpPr>
        <p:spPr bwMode="auto">
          <a:xfrm>
            <a:off x="5148064" y="5517232"/>
            <a:ext cx="3672408" cy="639763"/>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t>http://www.sciencecases.org/maggot_fly/maggot_fly.asp</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1265"/>
                                        </p:tgtEl>
                                        <p:attrNameLst>
                                          <p:attrName>style.visibility</p:attrName>
                                        </p:attrNameLst>
                                      </p:cBhvr>
                                      <p:to>
                                        <p:strVal val="visible"/>
                                      </p:to>
                                    </p:set>
                                    <p:animEffect transition="in" filter="dissolve">
                                      <p:cBhvr>
                                        <p:cTn id="11" dur="500"/>
                                        <p:tgtEl>
                                          <p:spTgt spid="1126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266">
                                            <p:txEl>
                                              <p:pRg st="2" end="2"/>
                                            </p:txEl>
                                          </p:spTgt>
                                        </p:tgtEl>
                                        <p:attrNameLst>
                                          <p:attrName>style.visibility</p:attrName>
                                        </p:attrNameLst>
                                      </p:cBhvr>
                                      <p:to>
                                        <p:strVal val="visible"/>
                                      </p:to>
                                    </p:set>
                                  </p:childTnLst>
                                </p:cTn>
                              </p:par>
                              <p:par>
                                <p:cTn id="20" presetID="9" presetClass="entr" presetSubtype="0" fill="hold" nodeType="withEffect">
                                  <p:stCondLst>
                                    <p:cond delay="1000"/>
                                  </p:stCondLst>
                                  <p:childTnLst>
                                    <p:set>
                                      <p:cBhvr>
                                        <p:cTn id="21" dur="1" fill="hold">
                                          <p:stCondLst>
                                            <p:cond delay="0"/>
                                          </p:stCondLst>
                                        </p:cTn>
                                        <p:tgtEl>
                                          <p:spTgt spid="11267"/>
                                        </p:tgtEl>
                                        <p:attrNameLst>
                                          <p:attrName>style.visibility</p:attrName>
                                        </p:attrNameLst>
                                      </p:cBhvr>
                                      <p:to>
                                        <p:strVal val="visible"/>
                                      </p:to>
                                    </p:set>
                                    <p:animEffect transition="in" filter="dissolve">
                                      <p:cBhvr>
                                        <p:cTn id="22" dur="3000"/>
                                        <p:tgtEl>
                                          <p:spTgt spid="1126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Heritable traits</a:t>
            </a:r>
            <a:endParaRPr lang="en-GB" dirty="0"/>
          </a:p>
        </p:txBody>
      </p:sp>
      <p:sp>
        <p:nvSpPr>
          <p:cNvPr id="3" name="Content Placeholder 2"/>
          <p:cNvSpPr>
            <a:spLocks noGrp="1"/>
          </p:cNvSpPr>
          <p:nvPr>
            <p:ph sz="quarter" idx="1"/>
          </p:nvPr>
        </p:nvSpPr>
        <p:spPr/>
        <p:txBody>
          <a:bodyPr/>
          <a:lstStyle/>
          <a:p>
            <a:r>
              <a:rPr lang="en-GB" dirty="0" smtClean="0"/>
              <a:t>Are all characteristics heritable?</a:t>
            </a:r>
          </a:p>
          <a:p>
            <a:r>
              <a:rPr lang="en-GB" dirty="0" smtClean="0"/>
              <a:t>There are examples of both heritable and non-heritable variation</a:t>
            </a:r>
          </a:p>
          <a:p>
            <a:endParaRPr lang="en-GB" dirty="0" smtClean="0"/>
          </a:p>
          <a:p>
            <a:r>
              <a:rPr lang="en-GB" dirty="0" smtClean="0"/>
              <a:t>Often characteristics that show continuous variation have both a genetic and environmental input into an individuals phenotype.</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Competition</a:t>
            </a:r>
            <a:endParaRPr lang="en-GB" dirty="0"/>
          </a:p>
        </p:txBody>
      </p:sp>
      <p:sp>
        <p:nvSpPr>
          <p:cNvPr id="3" name="Content Placeholder 2"/>
          <p:cNvSpPr>
            <a:spLocks noGrp="1"/>
          </p:cNvSpPr>
          <p:nvPr>
            <p:ph sz="quarter" idx="1"/>
          </p:nvPr>
        </p:nvSpPr>
        <p:spPr/>
        <p:txBody>
          <a:bodyPr>
            <a:normAutofit fontScale="92500"/>
          </a:bodyPr>
          <a:lstStyle/>
          <a:p>
            <a:r>
              <a:rPr lang="en-GB" dirty="0" smtClean="0"/>
              <a:t>What is competition?</a:t>
            </a:r>
          </a:p>
          <a:p>
            <a:r>
              <a:rPr lang="en-GB" dirty="0" smtClean="0"/>
              <a:t>What do individuals have to compete for?</a:t>
            </a:r>
          </a:p>
          <a:p>
            <a:r>
              <a:rPr lang="en-GB" dirty="0" smtClean="0"/>
              <a:t>Who are they competing with?</a:t>
            </a:r>
          </a:p>
          <a:p>
            <a:endParaRPr lang="en-GB" dirty="0" smtClean="0"/>
          </a:p>
          <a:p>
            <a:r>
              <a:rPr lang="en-GB" dirty="0" smtClean="0"/>
              <a:t>Intra-specific competition</a:t>
            </a:r>
          </a:p>
          <a:p>
            <a:r>
              <a:rPr lang="en-GB" dirty="0" smtClean="0"/>
              <a:t>Inter-specific competition</a:t>
            </a:r>
          </a:p>
          <a:p>
            <a:endParaRPr lang="en-GB" dirty="0" smtClean="0"/>
          </a:p>
          <a:p>
            <a:r>
              <a:rPr lang="en-GB" dirty="0" smtClean="0"/>
              <a:t>Success in competition leads to increased breeding success and survival of individuals and ultimately species</a:t>
            </a:r>
          </a:p>
          <a:p>
            <a:r>
              <a:rPr lang="en-GB" dirty="0" smtClean="0"/>
              <a:t>It leads to Natural Selection within populations…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heckerboard(across)">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GB" sz="4000" smtClean="0"/>
              <a:t>Natural Selection</a:t>
            </a:r>
            <a:br>
              <a:rPr lang="en-GB" sz="4000" smtClean="0"/>
            </a:br>
            <a:endParaRPr lang="en-GB" sz="4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GB" smtClean="0"/>
              <a:t>Natural Selection</a:t>
            </a:r>
          </a:p>
        </p:txBody>
      </p:sp>
      <p:sp>
        <p:nvSpPr>
          <p:cNvPr id="4099" name="Rectangle 3"/>
          <p:cNvSpPr>
            <a:spLocks noGrp="1" noChangeArrowheads="1"/>
          </p:cNvSpPr>
          <p:nvPr>
            <p:ph type="body" idx="1"/>
          </p:nvPr>
        </p:nvSpPr>
        <p:spPr/>
        <p:txBody>
          <a:bodyPr/>
          <a:lstStyle/>
          <a:p>
            <a:pPr eaLnBrk="1" hangingPunct="1"/>
            <a:r>
              <a:rPr lang="en-GB" dirty="0" smtClean="0"/>
              <a:t>Natural selection is one of the basic mechanisms of evolution </a:t>
            </a:r>
          </a:p>
          <a:p>
            <a:pPr eaLnBrk="1" hangingPunct="1">
              <a:buFontTx/>
              <a:buNone/>
            </a:pPr>
            <a:r>
              <a:rPr lang="en-GB" dirty="0" smtClean="0"/>
              <a:t>	(along with mutation, migration and genetic drift)</a:t>
            </a:r>
          </a:p>
          <a:p>
            <a:pPr eaLnBrk="1" hangingPunct="1">
              <a:buFontTx/>
              <a:buNone/>
            </a:pPr>
            <a:endParaRPr lang="en-GB" dirty="0" smtClean="0"/>
          </a:p>
          <a:p>
            <a:pPr eaLnBrk="1" hangingPunct="1"/>
            <a:r>
              <a:rPr lang="en-GB" dirty="0" smtClean="0"/>
              <a:t>Darwin's grand idea of evolution by natural selection is relatively simple but often misunderstood  </a:t>
            </a:r>
          </a:p>
        </p:txBody>
      </p:sp>
      <p:grpSp>
        <p:nvGrpSpPr>
          <p:cNvPr id="2" name="Group 8"/>
          <p:cNvGrpSpPr>
            <a:grpSpLocks/>
          </p:cNvGrpSpPr>
          <p:nvPr/>
        </p:nvGrpSpPr>
        <p:grpSpPr bwMode="auto">
          <a:xfrm>
            <a:off x="7308304" y="4293096"/>
            <a:ext cx="1512888" cy="2238375"/>
            <a:chOff x="4604" y="1117"/>
            <a:chExt cx="953" cy="1410"/>
          </a:xfrm>
        </p:grpSpPr>
        <p:pic>
          <p:nvPicPr>
            <p:cNvPr id="4101" name="Picture 5" descr="photo of Charles Darwin in late middle age"/>
            <p:cNvPicPr>
              <a:picLocks noChangeAspect="1" noChangeArrowheads="1"/>
            </p:cNvPicPr>
            <p:nvPr/>
          </p:nvPicPr>
          <p:blipFill>
            <a:blip r:embed="rId3" cstate="print"/>
            <a:srcRect/>
            <a:stretch>
              <a:fillRect/>
            </a:stretch>
          </p:blipFill>
          <p:spPr bwMode="auto">
            <a:xfrm>
              <a:off x="4694" y="1117"/>
              <a:ext cx="828" cy="1134"/>
            </a:xfrm>
            <a:prstGeom prst="rect">
              <a:avLst/>
            </a:prstGeom>
            <a:noFill/>
            <a:ln w="9525">
              <a:noFill/>
              <a:miter lim="800000"/>
              <a:headEnd/>
              <a:tailEnd/>
            </a:ln>
          </p:spPr>
        </p:pic>
        <p:sp>
          <p:nvSpPr>
            <p:cNvPr id="4102" name="Text Box 6"/>
            <p:cNvSpPr txBox="1">
              <a:spLocks noChangeArrowheads="1"/>
            </p:cNvSpPr>
            <p:nvPr/>
          </p:nvSpPr>
          <p:spPr bwMode="auto">
            <a:xfrm>
              <a:off x="4604" y="2296"/>
              <a:ext cx="953" cy="231"/>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4103" name="Text Box 7"/>
            <p:cNvSpPr txBox="1">
              <a:spLocks noChangeArrowheads="1"/>
            </p:cNvSpPr>
            <p:nvPr/>
          </p:nvSpPr>
          <p:spPr bwMode="auto">
            <a:xfrm>
              <a:off x="4682" y="2218"/>
              <a:ext cx="844" cy="231"/>
            </a:xfrm>
            <a:prstGeom prst="rect">
              <a:avLst/>
            </a:prstGeom>
            <a:noFill/>
            <a:ln w="12700" cap="sq">
              <a:noFill/>
              <a:miter lim="800000"/>
              <a:headEnd type="none" w="sm" len="sm"/>
              <a:tailEnd type="none" w="sm" len="sm"/>
            </a:ln>
          </p:spPr>
          <p:txBody>
            <a:bodyPr wrap="none">
              <a:spAutoFit/>
            </a:bodyPr>
            <a:lstStyle/>
            <a:p>
              <a:r>
                <a:rPr lang="en-GB"/>
                <a:t>1809-1882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251520" y="404664"/>
            <a:ext cx="6778625" cy="5721350"/>
          </a:xfrm>
        </p:spPr>
        <p:txBody>
          <a:bodyPr/>
          <a:lstStyle/>
          <a:p>
            <a:pPr marL="609600" indent="-609600" eaLnBrk="1" hangingPunct="1">
              <a:lnSpc>
                <a:spcPct val="80000"/>
              </a:lnSpc>
              <a:buFontTx/>
              <a:buAutoNum type="arabicPeriod"/>
            </a:pPr>
            <a:r>
              <a:rPr lang="en-GB" sz="2800" b="1" dirty="0" smtClean="0"/>
              <a:t>There is variation in traits.</a:t>
            </a:r>
            <a:r>
              <a:rPr lang="en-GB" sz="2800" dirty="0" smtClean="0"/>
              <a:t/>
            </a:r>
            <a:br>
              <a:rPr lang="en-GB" sz="2800" dirty="0" smtClean="0"/>
            </a:br>
            <a:r>
              <a:rPr lang="en-GB" sz="2800" dirty="0" smtClean="0"/>
              <a:t>For example, some beetles are green and some are brown. </a:t>
            </a:r>
          </a:p>
          <a:p>
            <a:pPr marL="609600" indent="-609600" eaLnBrk="1" hangingPunct="1">
              <a:lnSpc>
                <a:spcPct val="80000"/>
              </a:lnSpc>
              <a:buFontTx/>
              <a:buNone/>
            </a:pPr>
            <a:endParaRPr lang="en-GB" sz="2800" dirty="0" smtClean="0"/>
          </a:p>
          <a:p>
            <a:pPr marL="609600" indent="-609600" eaLnBrk="1" hangingPunct="1">
              <a:lnSpc>
                <a:spcPct val="80000"/>
              </a:lnSpc>
              <a:buFontTx/>
              <a:buAutoNum type="arabicPeriod" startAt="2"/>
            </a:pPr>
            <a:r>
              <a:rPr lang="en-GB" sz="2800" b="1" dirty="0" smtClean="0"/>
              <a:t>There is differential reproduction.</a:t>
            </a:r>
            <a:r>
              <a:rPr lang="en-GB" sz="2800" dirty="0" smtClean="0"/>
              <a:t/>
            </a:r>
            <a:br>
              <a:rPr lang="en-GB" sz="2800" dirty="0" smtClean="0"/>
            </a:br>
            <a:r>
              <a:rPr lang="en-GB" sz="2800" dirty="0" smtClean="0"/>
              <a:t>Since the environment can't support unlimited population growth, not all individuals get to reproduce to their full potential. </a:t>
            </a:r>
          </a:p>
          <a:p>
            <a:pPr marL="609600" indent="-609600" eaLnBrk="1" hangingPunct="1">
              <a:lnSpc>
                <a:spcPct val="80000"/>
              </a:lnSpc>
              <a:buFontTx/>
              <a:buAutoNum type="arabicPeriod" startAt="2"/>
            </a:pPr>
            <a:endParaRPr lang="en-GB" sz="2800" dirty="0" smtClean="0"/>
          </a:p>
          <a:p>
            <a:pPr marL="609600" indent="-609600" eaLnBrk="1" hangingPunct="1">
              <a:lnSpc>
                <a:spcPct val="80000"/>
              </a:lnSpc>
              <a:buFontTx/>
              <a:buNone/>
            </a:pPr>
            <a:r>
              <a:rPr lang="en-GB" sz="2800" dirty="0" smtClean="0"/>
              <a:t>	In this example, green beetles tend to get eaten by birds and survive to reproduce less often than brown beetles do. </a:t>
            </a:r>
          </a:p>
          <a:p>
            <a:pPr marL="609600" indent="-609600" eaLnBrk="1" hangingPunct="1">
              <a:lnSpc>
                <a:spcPct val="80000"/>
              </a:lnSpc>
            </a:pPr>
            <a:endParaRPr lang="en-GB" sz="2800" dirty="0" smtClean="0"/>
          </a:p>
        </p:txBody>
      </p:sp>
      <p:pic>
        <p:nvPicPr>
          <p:cNvPr id="13317" name="Picture 5" descr="Color variation in these beetles"/>
          <p:cNvPicPr>
            <a:picLocks noChangeAspect="1" noChangeArrowheads="1"/>
          </p:cNvPicPr>
          <p:nvPr/>
        </p:nvPicPr>
        <p:blipFill>
          <a:blip r:embed="rId3" cstate="print"/>
          <a:srcRect/>
          <a:stretch>
            <a:fillRect/>
          </a:stretch>
        </p:blipFill>
        <p:spPr bwMode="auto">
          <a:xfrm>
            <a:off x="7235825" y="333375"/>
            <a:ext cx="1728788" cy="1728788"/>
          </a:xfrm>
          <a:prstGeom prst="rect">
            <a:avLst/>
          </a:prstGeom>
          <a:noFill/>
          <a:ln w="9525">
            <a:noFill/>
            <a:miter lim="800000"/>
            <a:headEnd/>
            <a:tailEnd/>
          </a:ln>
        </p:spPr>
      </p:pic>
      <p:pic>
        <p:nvPicPr>
          <p:cNvPr id="13319" name="Picture 7" descr="Differential reproduction"/>
          <p:cNvPicPr>
            <a:picLocks noChangeAspect="1" noChangeArrowheads="1"/>
          </p:cNvPicPr>
          <p:nvPr/>
        </p:nvPicPr>
        <p:blipFill>
          <a:blip r:embed="rId4" cstate="print"/>
          <a:srcRect/>
          <a:stretch>
            <a:fillRect/>
          </a:stretch>
        </p:blipFill>
        <p:spPr bwMode="auto">
          <a:xfrm>
            <a:off x="5795963" y="4600575"/>
            <a:ext cx="3348037" cy="225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1080</Words>
  <Application>Microsoft Office PowerPoint</Application>
  <PresentationFormat>On-screen Show (4:3)</PresentationFormat>
  <Paragraphs>213</Paragraphs>
  <Slides>44</Slides>
  <Notes>29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Civic</vt:lpstr>
      <vt:lpstr>5.5 Variation and Evolution</vt:lpstr>
      <vt:lpstr>What is variation?</vt:lpstr>
      <vt:lpstr>Continuous Variation</vt:lpstr>
      <vt:lpstr>Discontinuous Variation</vt:lpstr>
      <vt:lpstr>Heritable traits</vt:lpstr>
      <vt:lpstr>Competition</vt:lpstr>
      <vt:lpstr>Natural Selection </vt:lpstr>
      <vt:lpstr>Natural Selection</vt:lpstr>
      <vt:lpstr>Slide 9</vt:lpstr>
      <vt:lpstr>Slide 10</vt:lpstr>
      <vt:lpstr>Slide 11</vt:lpstr>
      <vt:lpstr>Genetic Drift</vt:lpstr>
      <vt:lpstr>Slide 13</vt:lpstr>
      <vt:lpstr>Mutations</vt:lpstr>
      <vt:lpstr>Small populations</vt:lpstr>
      <vt:lpstr>Slide 16</vt:lpstr>
      <vt:lpstr>Slide 17</vt:lpstr>
      <vt:lpstr>Evolution in Action</vt:lpstr>
      <vt:lpstr>Adapting to change</vt:lpstr>
      <vt:lpstr>Adapting to change</vt:lpstr>
      <vt:lpstr>Selection</vt:lpstr>
      <vt:lpstr>Directional selection</vt:lpstr>
      <vt:lpstr>Selection</vt:lpstr>
      <vt:lpstr>Diversifying selection</vt:lpstr>
      <vt:lpstr>Slide 25</vt:lpstr>
      <vt:lpstr>Balancing selection</vt:lpstr>
      <vt:lpstr>Slide 27</vt:lpstr>
      <vt:lpstr>Peppered Moth</vt:lpstr>
      <vt:lpstr>Slide 29</vt:lpstr>
      <vt:lpstr>Slide 30</vt:lpstr>
      <vt:lpstr>Slide 31</vt:lpstr>
      <vt:lpstr>Slide 32</vt:lpstr>
      <vt:lpstr>Slide 33</vt:lpstr>
      <vt:lpstr>Darwin’s finches</vt:lpstr>
      <vt:lpstr>Slide 35</vt:lpstr>
      <vt:lpstr>Slide 36</vt:lpstr>
      <vt:lpstr>Slide 37</vt:lpstr>
      <vt:lpstr>Sexual Selection</vt:lpstr>
      <vt:lpstr>Isolating Mechanisms</vt:lpstr>
      <vt:lpstr>Slide 40</vt:lpstr>
      <vt:lpstr>Slide 41</vt:lpstr>
      <vt:lpstr>Slide 42</vt:lpstr>
      <vt:lpstr>Speciation</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 Variation and Evolution</dc:title>
  <dc:creator>Rob</dc:creator>
  <cp:lastModifiedBy>Rob</cp:lastModifiedBy>
  <cp:revision>8</cp:revision>
  <dcterms:created xsi:type="dcterms:W3CDTF">2013-03-16T17:43:15Z</dcterms:created>
  <dcterms:modified xsi:type="dcterms:W3CDTF">2013-03-17T11:58:59Z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TC011408001033</vt:lpwstr>
  </property>
</Properties>
</file>